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8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97" r:id="rId10"/>
    <p:sldId id="265" r:id="rId11"/>
    <p:sldId id="266" r:id="rId12"/>
    <p:sldId id="311" r:id="rId13"/>
    <p:sldId id="267" r:id="rId14"/>
    <p:sldId id="270" r:id="rId15"/>
    <p:sldId id="272" r:id="rId16"/>
    <p:sldId id="312" r:id="rId17"/>
    <p:sldId id="287" r:id="rId18"/>
    <p:sldId id="299" r:id="rId19"/>
    <p:sldId id="310" r:id="rId20"/>
    <p:sldId id="304" r:id="rId21"/>
    <p:sldId id="307" r:id="rId22"/>
    <p:sldId id="305" r:id="rId23"/>
    <p:sldId id="306" r:id="rId24"/>
    <p:sldId id="303" r:id="rId25"/>
    <p:sldId id="300" r:id="rId26"/>
    <p:sldId id="308" r:id="rId27"/>
    <p:sldId id="314" r:id="rId28"/>
    <p:sldId id="278" r:id="rId29"/>
    <p:sldId id="273" r:id="rId30"/>
    <p:sldId id="279" r:id="rId31"/>
    <p:sldId id="316" r:id="rId32"/>
    <p:sldId id="284" r:id="rId33"/>
    <p:sldId id="315" r:id="rId34"/>
    <p:sldId id="298" r:id="rId35"/>
    <p:sldId id="293" r:id="rId36"/>
    <p:sldId id="290" r:id="rId37"/>
  </p:sldIdLst>
  <p:sldSz cx="9144000" cy="5143500" type="screen16x9"/>
  <p:notesSz cx="6858000" cy="9144000"/>
  <p:embeddedFontLst>
    <p:embeddedFont>
      <p:font typeface="Darker Grotesque" panose="020B0604020202020204" charset="0"/>
      <p:regular r:id="rId39"/>
      <p:bold r:id="rId40"/>
    </p:embeddedFont>
    <p:embeddedFont>
      <p:font typeface="Darker Grotesque Black" panose="020B0604020202020204" charset="0"/>
      <p:bold r:id="rId41"/>
    </p:embeddedFont>
    <p:embeddedFont>
      <p:font typeface="Darker Grotesque SemiBold" panose="020B0604020202020204" charset="0"/>
      <p:regular r:id="rId42"/>
      <p:bold r:id="rId43"/>
    </p:embeddedFont>
    <p:embeddedFont>
      <p:font typeface="Rubik Black" panose="020B0604020202020204" charset="-79"/>
      <p:bold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4CF4FD-A083-4F04-9651-27A64085EC9A}">
  <a:tblStyle styleId="{964CF4FD-A083-4F04-9651-27A64085EC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4608" autoAdjust="0"/>
  </p:normalViewPr>
  <p:slideViewPr>
    <p:cSldViewPr>
      <p:cViewPr varScale="1">
        <p:scale>
          <a:sx n="105" d="100"/>
          <a:sy n="105" d="100"/>
        </p:scale>
        <p:origin x="1142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074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ede9fda4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ede9fda4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40226c9436_0_28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40226c9436_0_28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40226c9436_0_29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40226c9436_0_29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40226c9436_0_29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40226c9436_0_29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ede9fda4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ede9fda4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40226c9436_0_29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40226c9436_0_29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40226c9436_0_29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40226c9436_0_29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0226c9436_0_29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40226c9436_0_290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40226c9436_0_29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40226c9436_0_29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40226c9436_0_29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40226c9436_0_29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40226c9436_0_29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40226c9436_0_29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6f477412e0_0_21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6f477412e0_0_21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40226c9436_0_29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40226c9436_0_29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ede9fda4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3ede9fda4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40226c9436_0_29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40226c9436_0_29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ede9fda4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ede9fda4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3ede9fda4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3ede9fda4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0226c9436_0_289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40226c9436_0_289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40226c9436_0_29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40226c9436_0_29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40226c9436_0_28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40226c9436_0_28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8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5838930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02608">
            <a:off x="-3260092" y="4315494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85179">
            <a:off x="958885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17154">
            <a:off x="2040685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" name="Google Shape;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256506">
            <a:off x="-4737285" y="4563787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5" name="Google Shape;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52037">
            <a:off x="-39833" y="4474805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8197">
            <a:off x="-1103383" y="-2553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777138" y="1044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8" name="Google Shape;18;p2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777925" y="1063575"/>
            <a:ext cx="5588700" cy="23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 b="0">
                <a:solidFill>
                  <a:schemeClr val="lt2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332625" y="3574425"/>
            <a:ext cx="44787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49038" flipH="1">
            <a:off x="-5331412" y="-3476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6562" flipH="1">
            <a:off x="-4267123" y="-303062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61" name="Google Shape;161;p17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2320750" y="2105150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7"/>
          <p:cNvSpPr txBox="1">
            <a:spLocks noGrp="1"/>
          </p:cNvSpPr>
          <p:nvPr>
            <p:ph type="subTitle" idx="2"/>
          </p:nvPr>
        </p:nvSpPr>
        <p:spPr>
          <a:xfrm>
            <a:off x="2320750" y="2410575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7"/>
          <p:cNvSpPr txBox="1">
            <a:spLocks noGrp="1"/>
          </p:cNvSpPr>
          <p:nvPr>
            <p:ph type="subTitle" idx="3"/>
          </p:nvPr>
        </p:nvSpPr>
        <p:spPr>
          <a:xfrm>
            <a:off x="5862375" y="2105150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4"/>
          </p:nvPr>
        </p:nvSpPr>
        <p:spPr>
          <a:xfrm>
            <a:off x="5862375" y="2410575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5"/>
          </p:nvPr>
        </p:nvSpPr>
        <p:spPr>
          <a:xfrm>
            <a:off x="2320750" y="3405875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6"/>
          </p:nvPr>
        </p:nvSpPr>
        <p:spPr>
          <a:xfrm>
            <a:off x="2320750" y="3711300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7"/>
          </p:nvPr>
        </p:nvSpPr>
        <p:spPr>
          <a:xfrm>
            <a:off x="5862375" y="3405875"/>
            <a:ext cx="21387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8"/>
          </p:nvPr>
        </p:nvSpPr>
        <p:spPr>
          <a:xfrm>
            <a:off x="5862375" y="3711300"/>
            <a:ext cx="2138700" cy="6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75" name="Google Shape;175;p18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1167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2"/>
          </p:nvPr>
        </p:nvSpPr>
        <p:spPr>
          <a:xfrm>
            <a:off x="71167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3"/>
          </p:nvPr>
        </p:nvSpPr>
        <p:spPr>
          <a:xfrm>
            <a:off x="3446250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subTitle" idx="4"/>
          </p:nvPr>
        </p:nvSpPr>
        <p:spPr>
          <a:xfrm>
            <a:off x="3446250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8"/>
          <p:cNvSpPr txBox="1">
            <a:spLocks noGrp="1"/>
          </p:cNvSpPr>
          <p:nvPr>
            <p:ph type="subTitle" idx="5"/>
          </p:nvPr>
        </p:nvSpPr>
        <p:spPr>
          <a:xfrm>
            <a:off x="6180825" y="3386300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6"/>
          </p:nvPr>
        </p:nvSpPr>
        <p:spPr>
          <a:xfrm>
            <a:off x="6180825" y="3691725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7"/>
          </p:nvPr>
        </p:nvSpPr>
        <p:spPr>
          <a:xfrm>
            <a:off x="71167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8"/>
          </p:nvPr>
        </p:nvSpPr>
        <p:spPr>
          <a:xfrm>
            <a:off x="71167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9"/>
          </p:nvPr>
        </p:nvSpPr>
        <p:spPr>
          <a:xfrm>
            <a:off x="3446250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13"/>
          </p:nvPr>
        </p:nvSpPr>
        <p:spPr>
          <a:xfrm>
            <a:off x="3446250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14"/>
          </p:nvPr>
        </p:nvSpPr>
        <p:spPr>
          <a:xfrm>
            <a:off x="6180825" y="2192625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15"/>
          </p:nvPr>
        </p:nvSpPr>
        <p:spPr>
          <a:xfrm>
            <a:off x="6180825" y="2498050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05373">
            <a:off x="1638363" y="10912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89526">
            <a:off x="315560" y="4697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552449">
            <a:off x="901288" y="30007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46519">
            <a:off x="1549659" y="3736698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95" name="Google Shape;195;p19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1"/>
          </p:nvPr>
        </p:nvSpPr>
        <p:spPr>
          <a:xfrm>
            <a:off x="713100" y="3157572"/>
            <a:ext cx="2581200" cy="8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2"/>
          </p:nvPr>
        </p:nvSpPr>
        <p:spPr>
          <a:xfrm>
            <a:off x="713100" y="1158225"/>
            <a:ext cx="5163300" cy="19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9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694627" flipH="1">
            <a:off x="233493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17496" flipH="1">
            <a:off x="-397714" y="4200433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35274" flipH="1">
            <a:off x="429084" y="1623464"/>
            <a:ext cx="12356028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247551" flipH="1">
            <a:off x="1411588" y="108573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05" name="Google Shape;205;p20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title" hasCustomPrompt="1"/>
          </p:nvPr>
        </p:nvSpPr>
        <p:spPr>
          <a:xfrm>
            <a:off x="713100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7" name="Google Shape;207;p20"/>
          <p:cNvSpPr txBox="1">
            <a:spLocks noGrp="1"/>
          </p:cNvSpPr>
          <p:nvPr>
            <p:ph type="ctrTitle" idx="2"/>
          </p:nvPr>
        </p:nvSpPr>
        <p:spPr>
          <a:xfrm>
            <a:off x="713100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1"/>
          </p:nvPr>
        </p:nvSpPr>
        <p:spPr>
          <a:xfrm>
            <a:off x="713100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9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3698411" y="3882999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2" name="Google Shape;2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10684">
            <a:off x="-3078914" y="872043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3" name="Google Shape;21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358532">
            <a:off x="-3445921" y="307629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14" name="Google Shape;2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98794">
            <a:off x="-3730015" y="263310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15" name="Google Shape;215;p21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hasCustomPrompt="1"/>
          </p:nvPr>
        </p:nvSpPr>
        <p:spPr>
          <a:xfrm>
            <a:off x="6456125" y="877360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7" name="Google Shape;217;p21"/>
          <p:cNvSpPr txBox="1">
            <a:spLocks noGrp="1"/>
          </p:cNvSpPr>
          <p:nvPr>
            <p:ph type="ctrTitle" idx="2"/>
          </p:nvPr>
        </p:nvSpPr>
        <p:spPr>
          <a:xfrm>
            <a:off x="4061525" y="1898725"/>
            <a:ext cx="43692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5774825" y="3453750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9_1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819558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2" name="Google Shape;2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942867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3" name="Google Shape;2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242930" y="411098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4" name="Google Shape;2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516409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5" name="Google Shape;2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08437" y="40932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6" name="Google Shape;22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859325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7" name="Google Shape;2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44045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28" name="Google Shape;228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789078" y="13496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29" name="Google Shape;229;p22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 hasCustomPrompt="1"/>
          </p:nvPr>
        </p:nvSpPr>
        <p:spPr>
          <a:xfrm>
            <a:off x="935700" y="1308400"/>
            <a:ext cx="3101100" cy="1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31" name="Google Shape;231;p22"/>
          <p:cNvSpPr txBox="1">
            <a:spLocks noGrp="1"/>
          </p:cNvSpPr>
          <p:nvPr>
            <p:ph type="ctrTitle" idx="2"/>
          </p:nvPr>
        </p:nvSpPr>
        <p:spPr>
          <a:xfrm>
            <a:off x="4036800" y="1308400"/>
            <a:ext cx="4393800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2" name="Google Shape;232;p22"/>
          <p:cNvSpPr txBox="1">
            <a:spLocks noGrp="1"/>
          </p:cNvSpPr>
          <p:nvPr>
            <p:ph type="subTitle" idx="1"/>
          </p:nvPr>
        </p:nvSpPr>
        <p:spPr>
          <a:xfrm>
            <a:off x="3466650" y="2959588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086543">
            <a:off x="924653" y="379750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6" name="Google Shape;2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49322">
            <a:off x="-5855442" y="57308"/>
            <a:ext cx="12507376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67" name="Google Shape;267;p25"/>
          <p:cNvSpPr/>
          <p:nvPr/>
        </p:nvSpPr>
        <p:spPr>
          <a:xfrm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"/>
          <p:cNvSpPr txBox="1">
            <a:spLocks noGrp="1"/>
          </p:cNvSpPr>
          <p:nvPr>
            <p:ph type="ctrTitle"/>
          </p:nvPr>
        </p:nvSpPr>
        <p:spPr>
          <a:xfrm>
            <a:off x="713100" y="1354736"/>
            <a:ext cx="5400000" cy="14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0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9" name="Google Shape;269;p25"/>
          <p:cNvSpPr txBox="1">
            <a:spLocks noGrp="1"/>
          </p:cNvSpPr>
          <p:nvPr>
            <p:ph type="subTitle" idx="1"/>
          </p:nvPr>
        </p:nvSpPr>
        <p:spPr>
          <a:xfrm>
            <a:off x="713100" y="2691063"/>
            <a:ext cx="3857700" cy="10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6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6"/>
          <p:cNvSpPr txBox="1">
            <a:spLocks noGrp="1"/>
          </p:cNvSpPr>
          <p:nvPr>
            <p:ph type="ctrTitle"/>
          </p:nvPr>
        </p:nvSpPr>
        <p:spPr>
          <a:xfrm>
            <a:off x="713100" y="832650"/>
            <a:ext cx="42834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body" idx="1"/>
          </p:nvPr>
        </p:nvSpPr>
        <p:spPr>
          <a:xfrm>
            <a:off x="713100" y="2037450"/>
            <a:ext cx="4283400" cy="22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>
            <a:spLocks noGrp="1"/>
          </p:cNvSpPr>
          <p:nvPr>
            <p:ph type="pic" idx="2"/>
          </p:nvPr>
        </p:nvSpPr>
        <p:spPr>
          <a:xfrm rot="-390453">
            <a:off x="6285173" y="-305875"/>
            <a:ext cx="3663504" cy="568139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03368" flipH="1">
            <a:off x="-4942867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6" name="Google Shape;2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85179" flipH="1">
            <a:off x="-3413009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7" name="Google Shape;2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409424" flipH="1">
            <a:off x="3082225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8197" flipH="1">
            <a:off x="-133705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289" name="Google Shape;289;p28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"/>
          <p:cNvSpPr txBox="1">
            <a:spLocks noGrp="1"/>
          </p:cNvSpPr>
          <p:nvPr>
            <p:ph type="ctrTitle"/>
          </p:nvPr>
        </p:nvSpPr>
        <p:spPr>
          <a:xfrm>
            <a:off x="5547725" y="1387350"/>
            <a:ext cx="2883000" cy="12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"/>
          </p:nvPr>
        </p:nvSpPr>
        <p:spPr>
          <a:xfrm>
            <a:off x="5547725" y="2609850"/>
            <a:ext cx="2883000" cy="11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2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0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302014">
            <a:off x="1094039" y="140355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01206">
            <a:off x="1698991" y="271482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4" name="Google Shape;3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441468">
            <a:off x="1554007" y="2265180"/>
            <a:ext cx="12356031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05" name="Google Shape;305;p30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"/>
          <p:cNvSpPr txBox="1">
            <a:spLocks noGrp="1"/>
          </p:cNvSpPr>
          <p:nvPr>
            <p:ph type="ctrTitle"/>
          </p:nvPr>
        </p:nvSpPr>
        <p:spPr>
          <a:xfrm>
            <a:off x="713100" y="754650"/>
            <a:ext cx="4101600" cy="16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"/>
          </p:nvPr>
        </p:nvSpPr>
        <p:spPr>
          <a:xfrm>
            <a:off x="713100" y="2373450"/>
            <a:ext cx="5216400" cy="20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497986" flipH="1">
            <a:off x="2580139" y="2933865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4" name="Google Shape;2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03368" flipH="1">
            <a:off x="-4078912" y="4198343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02608" flipH="1">
            <a:off x="3511" y="39882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85179" flipH="1">
            <a:off x="-4296491" y="63138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7" name="Google Shape;2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17154" flipH="1">
            <a:off x="-5378293" y="858652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8" name="Google Shape;28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409424" flipH="1">
            <a:off x="2619906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98197" flipH="1">
            <a:off x="-2220537" y="-485720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0" name="Google Shape;3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0053481" flipH="1">
            <a:off x="1549659" y="274716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" name="Google Shape;31;p3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hasCustomPrompt="1"/>
          </p:nvPr>
        </p:nvSpPr>
        <p:spPr>
          <a:xfrm>
            <a:off x="3584675" y="1248796"/>
            <a:ext cx="19746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 idx="2"/>
          </p:nvPr>
        </p:nvSpPr>
        <p:spPr>
          <a:xfrm>
            <a:off x="1292700" y="2243063"/>
            <a:ext cx="65586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244125" y="3082325"/>
            <a:ext cx="26559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2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18" name="Google Shape;3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19" name="Google Shape;319;p32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420411" flipH="1">
            <a:off x="962013" y="4109132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82369" flipH="1">
            <a:off x="1554735" y="1961165"/>
            <a:ext cx="12356026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724677" flipH="1">
            <a:off x="2060563" y="1564981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1" name="Google Shape;331;p34"/>
          <p:cNvPicPr preferRelativeResize="0"/>
          <p:nvPr/>
        </p:nvPicPr>
        <p:blipFill rotWithShape="1">
          <a:blip r:embed="rId5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4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ctrTitle"/>
          </p:nvPr>
        </p:nvSpPr>
        <p:spPr>
          <a:xfrm>
            <a:off x="713100" y="539375"/>
            <a:ext cx="56976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ubTitle" idx="1"/>
          </p:nvPr>
        </p:nvSpPr>
        <p:spPr>
          <a:xfrm>
            <a:off x="713100" y="1650800"/>
            <a:ext cx="5697600" cy="1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34"/>
          <p:cNvSpPr txBox="1"/>
          <p:nvPr/>
        </p:nvSpPr>
        <p:spPr>
          <a:xfrm>
            <a:off x="714000" y="3975600"/>
            <a:ext cx="52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Black"/>
                <a:ea typeface="Darker Grotesque Black"/>
                <a:cs typeface="Darker Grotesque Black"/>
                <a:sym typeface="Darker Grotesque Black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05373" flipH="1">
            <a:off x="-6326410" y="96862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39" name="Google Shape;33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89526" flipH="1">
            <a:off x="-4442497" y="347136"/>
            <a:ext cx="12507379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0" name="Google Shape;34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552449" flipH="1">
            <a:off x="-4793087" y="2878139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41" name="Google Shape;341;p35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3" name="Google Shape;3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03368">
            <a:off x="2152096" y="406461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7" name="Google Shape;3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5179">
            <a:off x="538452" y="-69337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8" name="Google Shape;34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09424">
            <a:off x="-5797922" y="305471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49" name="Google Shape;3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8197">
            <a:off x="-1453716" y="-77899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50" name="Google Shape;350;p36"/>
          <p:cNvSpPr/>
          <p:nvPr/>
        </p:nvSpPr>
        <p:spPr>
          <a:xfrm rot="10800000" flipH="1"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3260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8" name="Google Shape;3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3183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9" name="Google Shape;39;p4"/>
          <p:cNvSpPr/>
          <p:nvPr/>
        </p:nvSpPr>
        <p:spPr>
          <a:xfrm flipH="1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13225" y="1909050"/>
            <a:ext cx="3718200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56506" flipH="1">
            <a:off x="-526005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5" name="Google Shape;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60576" flipH="1">
            <a:off x="-4485306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6" name="Google Shape;4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6562" flipH="1">
            <a:off x="958598" y="4731438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47" name="Google Shape;47;p5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ctrTitle"/>
          </p:nvPr>
        </p:nvSpPr>
        <p:spPr>
          <a:xfrm>
            <a:off x="2535200" y="539375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1015388" y="3061250"/>
            <a:ext cx="33996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015388" y="3366674"/>
            <a:ext cx="33996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4729413" y="3061250"/>
            <a:ext cx="33996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4729413" y="3366674"/>
            <a:ext cx="3399600" cy="9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1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rot="10800000" flipH="1">
            <a:off x="150" y="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97986">
            <a:off x="-6508270" y="2868811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6" name="Google Shape;9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103368">
            <a:off x="947028" y="4133288"/>
            <a:ext cx="12272242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7" name="Google Shape;9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11377">
            <a:off x="-3370531" y="3920226"/>
            <a:ext cx="12507380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8" name="Google Shape;98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185179">
            <a:off x="1080821" y="-1916"/>
            <a:ext cx="12356029" cy="95247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99" name="Google Shape;99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017154">
            <a:off x="2162620" y="793597"/>
            <a:ext cx="12356031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0" name="Google Shape;100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409424">
            <a:off x="-5498390" y="2989659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1" name="Google Shape;10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8197">
            <a:off x="-911347" y="-550775"/>
            <a:ext cx="12272243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02" name="Google Shape;102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053481">
            <a:off x="-5655202" y="209662"/>
            <a:ext cx="13245902" cy="1021067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03" name="Google Shape;103;p11"/>
          <p:cNvSpPr/>
          <p:nvPr/>
        </p:nvSpPr>
        <p:spPr>
          <a:xfrm>
            <a:off x="2017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498200" y="1562263"/>
            <a:ext cx="6147600" cy="14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1"/>
          </p:nvPr>
        </p:nvSpPr>
        <p:spPr>
          <a:xfrm>
            <a:off x="3244050" y="2842325"/>
            <a:ext cx="26559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3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11" name="Google Shape;1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78549">
            <a:off x="-3540567" y="4631669"/>
            <a:ext cx="12507378" cy="964138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12" name="Google Shape;112;p13"/>
          <p:cNvSpPr/>
          <p:nvPr/>
        </p:nvSpPr>
        <p:spPr>
          <a:xfrm rot="10800000"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ctrTitle"/>
          </p:nvPr>
        </p:nvSpPr>
        <p:spPr>
          <a:xfrm>
            <a:off x="2222775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100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195287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3"/>
          </p:nvPr>
        </p:nvSpPr>
        <p:spPr>
          <a:xfrm>
            <a:off x="195287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4" hasCustomPrompt="1"/>
          </p:nvPr>
        </p:nvSpPr>
        <p:spPr>
          <a:xfrm>
            <a:off x="4575225" y="2028400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5815125" y="202838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6"/>
          </p:nvPr>
        </p:nvSpPr>
        <p:spPr>
          <a:xfrm>
            <a:off x="5815125" y="2333788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 hasCustomPrompt="1"/>
          </p:nvPr>
        </p:nvSpPr>
        <p:spPr>
          <a:xfrm>
            <a:off x="713100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195287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195287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5225" y="3150275"/>
            <a:ext cx="12399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5815125" y="3150263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815125" y="3455663"/>
            <a:ext cx="25812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2_1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256506">
            <a:off x="2332140" y="-123963"/>
            <a:ext cx="12197164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0" name="Google Shape;14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60576">
            <a:off x="686069" y="-569659"/>
            <a:ext cx="13068490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1" name="Google Shape;141;p15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subTitle" idx="1"/>
          </p:nvPr>
        </p:nvSpPr>
        <p:spPr>
          <a:xfrm>
            <a:off x="713100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2"/>
          </p:nvPr>
        </p:nvSpPr>
        <p:spPr>
          <a:xfrm>
            <a:off x="4654498" y="2223025"/>
            <a:ext cx="37761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ctrTitle"/>
          </p:nvPr>
        </p:nvSpPr>
        <p:spPr>
          <a:xfrm>
            <a:off x="1853425" y="539375"/>
            <a:ext cx="5437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2">
            <a:alphaModFix amt="32000"/>
          </a:blip>
          <a:srcRect l="405" t="444" r="702" b="848"/>
          <a:stretch/>
        </p:blipFill>
        <p:spPr>
          <a:xfrm flipH="1">
            <a:off x="150" y="600"/>
            <a:ext cx="9165300" cy="51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03545">
            <a:off x="3413430" y="330183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148" name="Google Shape;1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16562">
            <a:off x="1405777" y="-201287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149" name="Google Shape;149;p16"/>
          <p:cNvSpPr/>
          <p:nvPr/>
        </p:nvSpPr>
        <p:spPr>
          <a:xfrm rot="10800000">
            <a:off x="1425" y="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74901"/>
                </a:srgbClr>
              </a:gs>
            </a:gsLst>
            <a:path path="circle">
              <a:fillToRect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ctrTitle"/>
          </p:nvPr>
        </p:nvSpPr>
        <p:spPr>
          <a:xfrm>
            <a:off x="2222550" y="539375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subTitle" idx="1"/>
          </p:nvPr>
        </p:nvSpPr>
        <p:spPr>
          <a:xfrm>
            <a:off x="71310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2"/>
          </p:nvPr>
        </p:nvSpPr>
        <p:spPr>
          <a:xfrm>
            <a:off x="71310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subTitle" idx="3"/>
          </p:nvPr>
        </p:nvSpPr>
        <p:spPr>
          <a:xfrm>
            <a:off x="3447675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subTitle" idx="4"/>
          </p:nvPr>
        </p:nvSpPr>
        <p:spPr>
          <a:xfrm>
            <a:off x="3447678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subTitle" idx="5"/>
          </p:nvPr>
        </p:nvSpPr>
        <p:spPr>
          <a:xfrm>
            <a:off x="6182250" y="3060398"/>
            <a:ext cx="22515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Rubik Distressed"/>
              <a:buNone/>
              <a:defRPr sz="22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subTitle" idx="6"/>
          </p:nvPr>
        </p:nvSpPr>
        <p:spPr>
          <a:xfrm>
            <a:off x="6182253" y="3365823"/>
            <a:ext cx="22515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383125"/>
            <a:ext cx="77175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ubik Black"/>
              <a:buNone/>
              <a:defRPr sz="32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●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○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■"/>
              <a:defRPr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7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71" r:id="rId16"/>
    <p:sldLayoutId id="2147483672" r:id="rId17"/>
    <p:sldLayoutId id="2147483674" r:id="rId18"/>
    <p:sldLayoutId id="2147483676" r:id="rId19"/>
    <p:sldLayoutId id="2147483678" r:id="rId20"/>
    <p:sldLayoutId id="2147483680" r:id="rId21"/>
    <p:sldLayoutId id="2147483681" r:id="rId22"/>
    <p:sldLayoutId id="2147483682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1.xml"/><Relationship Id="rId1" Type="http://schemas.openxmlformats.org/officeDocument/2006/relationships/video" Target="file:///C:\Users\ANURAG%20K%20VIG\Desktop\satark.mp4" TargetMode="Externa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ipleaders.in/causes-of-crim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3042" y="214296"/>
            <a:ext cx="5588700" cy="23079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CrimeInsight :</a:t>
            </a:r>
            <a:br>
              <a:rPr lang="en-US" dirty="0"/>
            </a:br>
            <a:r>
              <a:rPr lang="en-US" sz="4400" dirty="0">
                <a:solidFill>
                  <a:srgbClr val="FF0000"/>
                </a:solidFill>
              </a:rPr>
              <a:t>            </a:t>
            </a:r>
            <a:r>
              <a:rPr lang="en-US" sz="2000" dirty="0">
                <a:solidFill>
                  <a:schemeClr val="tx2"/>
                </a:solidFill>
              </a:rPr>
              <a:t>A Database Approach to        Crime Analysis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00164" y="2714626"/>
            <a:ext cx="7786742" cy="2143140"/>
          </a:xfrm>
        </p:spPr>
        <p:txBody>
          <a:bodyPr/>
          <a:lstStyle/>
          <a:p>
            <a:r>
              <a:rPr lang="en-IN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                  By </a:t>
            </a:r>
            <a:r>
              <a:rPr lang="en-IN" dirty="0">
                <a:latin typeface="Rubik Black" charset="-79"/>
                <a:cs typeface="Rubik Black" charset="-79"/>
              </a:rPr>
              <a:t>–         Aditya Pathania </a:t>
            </a:r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(UE223007)</a:t>
            </a:r>
          </a:p>
          <a:p>
            <a:r>
              <a:rPr lang="en-IN" dirty="0">
                <a:latin typeface="Rubik Black" charset="-79"/>
                <a:cs typeface="Rubik Black" charset="-79"/>
              </a:rPr>
              <a:t>                                           Abhibhav Sharma </a:t>
            </a:r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(UE223004)</a:t>
            </a:r>
          </a:p>
          <a:p>
            <a:r>
              <a:rPr lang="en-IN" dirty="0">
                <a:latin typeface="Rubik Black" charset="-79"/>
                <a:cs typeface="Rubik Black" charset="-79"/>
              </a:rPr>
              <a:t>                                           Anurag Kumar Vig </a:t>
            </a:r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(UE223015)</a:t>
            </a:r>
          </a:p>
          <a:p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                                 </a:t>
            </a:r>
            <a:r>
              <a:rPr lang="en-IN" dirty="0">
                <a:solidFill>
                  <a:schemeClr val="accent1"/>
                </a:solidFill>
                <a:latin typeface="Rubik Black" charset="-79"/>
                <a:cs typeface="Rubik Black" charset="-79"/>
              </a:rPr>
              <a:t>Aayush Kumar</a:t>
            </a:r>
            <a:r>
              <a:rPr lang="en-IN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(UE223003)</a:t>
            </a:r>
            <a:endParaRPr lang="en-US" dirty="0">
              <a:solidFill>
                <a:schemeClr val="bg2"/>
              </a:solidFill>
              <a:latin typeface="Rubik Black" charset="-79"/>
              <a:cs typeface="Rubik Black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2" name="Google Shape;472;p49"/>
          <p:cNvSpPr txBox="1">
            <a:spLocks noGrp="1"/>
          </p:cNvSpPr>
          <p:nvPr>
            <p:ph type="ctrTitle" idx="2"/>
          </p:nvPr>
        </p:nvSpPr>
        <p:spPr>
          <a:xfrm>
            <a:off x="713100" y="1898725"/>
            <a:ext cx="5859164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/>
              <a:t>Research and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Crimes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analysed</a:t>
            </a:r>
            <a:endParaRPr dirty="0"/>
          </a:p>
        </p:txBody>
      </p:sp>
      <p:sp>
        <p:nvSpPr>
          <p:cNvPr id="479" name="Google Shape;479;p50"/>
          <p:cNvSpPr txBox="1">
            <a:spLocks noGrp="1"/>
          </p:cNvSpPr>
          <p:nvPr>
            <p:ph type="subTitle" idx="1"/>
          </p:nvPr>
        </p:nvSpPr>
        <p:spPr>
          <a:xfrm>
            <a:off x="357158" y="1785932"/>
            <a:ext cx="4857784" cy="7858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sz="2800" u="sng" dirty="0">
                <a:solidFill>
                  <a:schemeClr val="tx2"/>
                </a:solidFill>
                <a:latin typeface="Darker Grotesque" charset="0"/>
              </a:rPr>
              <a:t>5 Crimes :-</a:t>
            </a:r>
            <a:endParaRPr sz="2800" u="sng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480" name="Google Shape;480;p50"/>
          <p:cNvSpPr txBox="1">
            <a:spLocks noGrp="1"/>
          </p:cNvSpPr>
          <p:nvPr>
            <p:ph type="subTitle" idx="2"/>
          </p:nvPr>
        </p:nvSpPr>
        <p:spPr>
          <a:xfrm>
            <a:off x="428596" y="2571750"/>
            <a:ext cx="4714908" cy="2357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bg2"/>
                </a:solidFill>
              </a:rPr>
              <a:t>1)  </a:t>
            </a:r>
            <a:r>
              <a:rPr lang="en" sz="2400" dirty="0"/>
              <a:t>Murder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bg2"/>
                </a:solidFill>
              </a:rPr>
              <a:t>2)  </a:t>
            </a:r>
            <a:r>
              <a:rPr lang="en" sz="2400" dirty="0"/>
              <a:t>Kidnapping and abduction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</a:rPr>
              <a:t>3)  </a:t>
            </a:r>
            <a:r>
              <a:rPr lang="en" sz="2400" dirty="0"/>
              <a:t>Rape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2"/>
                </a:solidFill>
              </a:rPr>
              <a:t>4)  </a:t>
            </a:r>
            <a:r>
              <a:rPr lang="en" sz="2400" dirty="0"/>
              <a:t>Autotheft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solidFill>
                  <a:schemeClr val="bg2"/>
                </a:solidFill>
              </a:rPr>
              <a:t>5)  </a:t>
            </a:r>
            <a:r>
              <a:rPr lang="en-IN" sz="2400" dirty="0"/>
              <a:t>Cyber crime</a:t>
            </a:r>
            <a:endParaRPr lang="en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36" y="285734"/>
            <a:ext cx="4074000" cy="10836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Data </a:t>
            </a:r>
            <a:br>
              <a:rPr lang="en-IN" dirty="0"/>
            </a:br>
            <a:r>
              <a:rPr lang="en-IN" dirty="0"/>
              <a:t>Cleaning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428596" y="2071684"/>
            <a:ext cx="8286808" cy="3357586"/>
          </a:xfrm>
        </p:spPr>
        <p:txBody>
          <a:bodyPr/>
          <a:lstStyle/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1)</a:t>
            </a:r>
            <a:r>
              <a:rPr lang="en-IN" sz="2000" dirty="0"/>
              <a:t> Removal of redundant values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2)</a:t>
            </a:r>
            <a:r>
              <a:rPr lang="en-IN" sz="2000" dirty="0"/>
              <a:t> Normalization of the data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3) </a:t>
            </a:r>
            <a:r>
              <a:rPr lang="en-IN" sz="2000" dirty="0"/>
              <a:t>Standardization of data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4) </a:t>
            </a:r>
            <a:r>
              <a:rPr lang="en-IN" sz="2000" dirty="0"/>
              <a:t>Homogeneity of dataset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5) </a:t>
            </a:r>
            <a:r>
              <a:rPr lang="en-IN" sz="2000" dirty="0"/>
              <a:t>Removal of NULL values</a:t>
            </a:r>
          </a:p>
          <a:p>
            <a:pPr marL="482600" indent="-342900"/>
            <a:r>
              <a:rPr lang="en-IN" sz="2000" dirty="0">
                <a:solidFill>
                  <a:srgbClr val="FF0000"/>
                </a:solidFill>
              </a:rPr>
              <a:t>6) </a:t>
            </a:r>
            <a:r>
              <a:rPr lang="en-IN" sz="2000" dirty="0"/>
              <a:t>Removal of multiple indexes</a:t>
            </a:r>
          </a:p>
          <a:p>
            <a:pPr marL="482600" indent="-342900">
              <a:buAutoNum type="arabicParenR"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348" y="1714494"/>
            <a:ext cx="6643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Following steps has been done for data cleaning:-</a:t>
            </a:r>
            <a:endParaRPr lang="en-US" sz="2000" u="sng" dirty="0">
              <a:solidFill>
                <a:schemeClr val="tx2"/>
              </a:solidFill>
              <a:latin typeface="Darker Grotesque" charset="0"/>
              <a:cs typeface="Rubik Black" charset="-79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1"/>
          <p:cNvSpPr txBox="1">
            <a:spLocks noGrp="1"/>
          </p:cNvSpPr>
          <p:nvPr>
            <p:ph type="ctrTitle"/>
          </p:nvPr>
        </p:nvSpPr>
        <p:spPr>
          <a:xfrm>
            <a:off x="2214546" y="71420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On to the </a:t>
            </a:r>
            <a:br>
              <a:rPr lang="en-IN" dirty="0"/>
            </a:br>
            <a:r>
              <a:rPr lang="en-IN" dirty="0"/>
              <a:t>Dashboard</a:t>
            </a:r>
            <a:endParaRPr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571440" y="142858"/>
            <a:ext cx="8572560" cy="4714908"/>
          </a:xfrm>
        </p:spPr>
        <p:txBody>
          <a:bodyPr/>
          <a:lstStyle/>
          <a:p>
            <a:pPr algn="l"/>
            <a:r>
              <a:rPr lang="en-IN" sz="2000" dirty="0"/>
              <a:t> </a:t>
            </a:r>
            <a:r>
              <a:rPr lang="en-IN" sz="2000" dirty="0">
                <a:solidFill>
                  <a:schemeClr val="bg1"/>
                </a:solidFill>
                <a:latin typeface="Darker Grotesque" charset="0"/>
              </a:rPr>
              <a:t>T</a:t>
            </a:r>
            <a:r>
              <a:rPr lang="en-IN" sz="2000" dirty="0">
                <a:latin typeface="Darker Grotesque" charset="0"/>
              </a:rPr>
              <a:t>he dashboard has been used to show the database of crimes we have selected and we can see the data of the crime with respect to the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state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,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 year </a:t>
            </a:r>
            <a:r>
              <a:rPr lang="en-IN" sz="2000" dirty="0">
                <a:latin typeface="Darker Grotesque" charset="0"/>
              </a:rPr>
              <a:t>and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zone </a:t>
            </a:r>
            <a:r>
              <a:rPr lang="en-IN" sz="2000" dirty="0">
                <a:latin typeface="Darker Grotesque" charset="0"/>
              </a:rPr>
              <a:t>respectively.      </a:t>
            </a:r>
          </a:p>
          <a:p>
            <a:pPr algn="l"/>
            <a:r>
              <a:rPr lang="en-IN" sz="2000" dirty="0">
                <a:latin typeface="Darker Grotesque" charset="0"/>
              </a:rPr>
              <a:t>We have used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 6 </a:t>
            </a:r>
            <a:r>
              <a:rPr lang="en-IN" sz="2000" dirty="0">
                <a:latin typeface="Darker Grotesque" charset="0"/>
              </a:rPr>
              <a:t>graphs for the representation of our data :-</a:t>
            </a:r>
          </a:p>
          <a:p>
            <a:pPr algn="l"/>
            <a:r>
              <a:rPr lang="en-IN" sz="2000" dirty="0">
                <a:latin typeface="Darker Grotesque" charset="0"/>
              </a:rPr>
              <a:t>A bar graph</a:t>
            </a:r>
          </a:p>
          <a:p>
            <a:pPr algn="l"/>
            <a:r>
              <a:rPr lang="en-IN" sz="2000" dirty="0">
                <a:latin typeface="Darker Grotesque" charset="0"/>
              </a:rPr>
              <a:t>A pie chart </a:t>
            </a:r>
          </a:p>
          <a:p>
            <a:pPr algn="l"/>
            <a:r>
              <a:rPr lang="en-IN" sz="2000" dirty="0">
                <a:latin typeface="Darker Grotesque" charset="0"/>
              </a:rPr>
              <a:t>2 line graphs</a:t>
            </a:r>
          </a:p>
          <a:p>
            <a:pPr algn="l"/>
            <a:r>
              <a:rPr lang="en-IN" sz="2000" dirty="0">
                <a:latin typeface="Darker Grotesque" charset="0"/>
              </a:rPr>
              <a:t>A geographical map</a:t>
            </a:r>
          </a:p>
          <a:p>
            <a:pPr algn="l"/>
            <a:r>
              <a:rPr lang="en-IN" sz="2000" dirty="0">
                <a:latin typeface="Darker Grotesque" charset="0"/>
              </a:rPr>
              <a:t>An area chart      </a:t>
            </a:r>
          </a:p>
          <a:p>
            <a:pPr algn="l"/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https://public.tableau.com/app/profile/abhibhav.sharma/viz/Crime_Analysis_16996126932620/Dashboard1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—John </a:t>
            </a:r>
            <a:r>
              <a:rPr lang="en" dirty="0">
                <a:solidFill>
                  <a:schemeClr val="lt2"/>
                </a:solidFill>
              </a:rPr>
              <a:t>Owen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2" name="Google Shape;542;p54"/>
          <p:cNvSpPr txBox="1">
            <a:spLocks noGrp="1"/>
          </p:cNvSpPr>
          <p:nvPr>
            <p:ph type="subTitle" idx="2"/>
          </p:nvPr>
        </p:nvSpPr>
        <p:spPr>
          <a:xfrm>
            <a:off x="714348" y="1000114"/>
            <a:ext cx="5163300" cy="19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“Data is what you need to do </a:t>
            </a:r>
            <a:r>
              <a:rPr lang="en" i="1" dirty="0">
                <a:solidFill>
                  <a:schemeClr val="tx2"/>
                </a:solidFill>
              </a:rPr>
              <a:t>analytics</a:t>
            </a:r>
            <a:r>
              <a:rPr lang="en" i="1" dirty="0"/>
              <a:t> , information is what you need to do </a:t>
            </a:r>
            <a:r>
              <a:rPr lang="en" i="1" dirty="0">
                <a:solidFill>
                  <a:schemeClr val="tx2"/>
                </a:solidFill>
              </a:rPr>
              <a:t>business</a:t>
            </a:r>
            <a:r>
              <a:rPr lang="en" i="1" dirty="0"/>
              <a:t>”</a:t>
            </a:r>
            <a:endParaRPr i="1"/>
          </a:p>
        </p:txBody>
      </p:sp>
      <p:sp>
        <p:nvSpPr>
          <p:cNvPr id="39938" name="AutoShape 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AutoShape 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56" name="Google Shape;556;p56"/>
          <p:cNvSpPr txBox="1">
            <a:spLocks noGrp="1"/>
          </p:cNvSpPr>
          <p:nvPr>
            <p:ph type="ctrTitle" idx="2"/>
          </p:nvPr>
        </p:nvSpPr>
        <p:spPr>
          <a:xfrm>
            <a:off x="2214546" y="1285866"/>
            <a:ext cx="6786578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400" dirty="0">
                <a:solidFill>
                  <a:schemeClr val="tx2"/>
                </a:solidFill>
              </a:rPr>
              <a:t>Implementation      </a:t>
            </a:r>
            <a:endParaRPr sz="5400">
              <a:solidFill>
                <a:schemeClr val="tx2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8726" y="285734"/>
            <a:ext cx="8215370" cy="1408638"/>
          </a:xfrm>
        </p:spPr>
        <p:txBody>
          <a:bodyPr/>
          <a:lstStyle/>
          <a:p>
            <a:r>
              <a:rPr lang="en-IN" sz="4800" dirty="0"/>
              <a:t>Concepts </a:t>
            </a:r>
            <a:br>
              <a:rPr lang="en-IN" sz="4800" dirty="0"/>
            </a:br>
            <a:r>
              <a:rPr lang="en-IN" sz="4800" dirty="0">
                <a:solidFill>
                  <a:schemeClr val="tx2"/>
                </a:solidFill>
              </a:rPr>
              <a:t>used :-</a:t>
            </a:r>
            <a:endParaRPr lang="en-US" sz="4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4678" y="1857370"/>
            <a:ext cx="55721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1)  </a:t>
            </a:r>
            <a:r>
              <a:rPr lang="en-IN" sz="3200" dirty="0">
                <a:solidFill>
                  <a:schemeClr val="accent1"/>
                </a:solidFill>
                <a:latin typeface="Darker Grotesque" charset="0"/>
              </a:rPr>
              <a:t>Sql</a:t>
            </a:r>
          </a:p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2)  </a:t>
            </a:r>
            <a:r>
              <a:rPr lang="en-IN" sz="3200" dirty="0">
                <a:solidFill>
                  <a:schemeClr val="accent1"/>
                </a:solidFill>
                <a:latin typeface="Darker Grotesque" charset="0"/>
              </a:rPr>
              <a:t>Plsql</a:t>
            </a:r>
          </a:p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3)  </a:t>
            </a:r>
            <a:r>
              <a:rPr lang="en-IN" sz="3200" dirty="0">
                <a:solidFill>
                  <a:schemeClr val="bg1"/>
                </a:solidFill>
                <a:latin typeface="Darker Grotesque" charset="0"/>
              </a:rPr>
              <a:t>Dax</a:t>
            </a:r>
          </a:p>
          <a:p>
            <a:pPr marL="342900" indent="-342900"/>
            <a:r>
              <a:rPr lang="en-IN" sz="3200" dirty="0">
                <a:solidFill>
                  <a:schemeClr val="tx2"/>
                </a:solidFill>
                <a:latin typeface="Darker Grotesque" charset="0"/>
              </a:rPr>
              <a:t>4)  </a:t>
            </a:r>
            <a:r>
              <a:rPr lang="en-IN" sz="3200" dirty="0">
                <a:solidFill>
                  <a:schemeClr val="bg1"/>
                </a:solidFill>
                <a:latin typeface="Darker Grotesque" charset="0"/>
              </a:rPr>
              <a:t>Statistics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42910" y="142858"/>
            <a:ext cx="7500990" cy="10836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Sql/Plsql</a:t>
            </a:r>
            <a:br>
              <a:rPr lang="en-IN" dirty="0"/>
            </a:br>
            <a:r>
              <a:rPr lang="en-IN" dirty="0"/>
              <a:t>  Concepts used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28596" y="2143104"/>
            <a:ext cx="4214842" cy="3000396"/>
          </a:xfrm>
        </p:spPr>
        <p:txBody>
          <a:bodyPr/>
          <a:lstStyle/>
          <a:p>
            <a:r>
              <a:rPr lang="en-IN" sz="2000" dirty="0">
                <a:solidFill>
                  <a:schemeClr val="bg2"/>
                </a:solidFill>
              </a:rPr>
              <a:t>1)  </a:t>
            </a:r>
            <a:endParaRPr lang="en-US" sz="2000" dirty="0"/>
          </a:p>
          <a:p>
            <a:r>
              <a:rPr lang="en-IN" sz="2000" dirty="0">
                <a:solidFill>
                  <a:schemeClr val="bg2"/>
                </a:solidFill>
              </a:rPr>
              <a:t>2) </a:t>
            </a:r>
            <a:endParaRPr lang="en-IN" sz="2000" dirty="0"/>
          </a:p>
          <a:p>
            <a:pPr>
              <a:buNone/>
            </a:pPr>
            <a:r>
              <a:rPr lang="en-IN" sz="2000" dirty="0">
                <a:solidFill>
                  <a:schemeClr val="bg2"/>
                </a:solidFill>
              </a:rPr>
              <a:t>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4)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5)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6)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7) </a:t>
            </a:r>
            <a:endParaRPr lang="en-IN" sz="2000" dirty="0"/>
          </a:p>
          <a:p>
            <a:r>
              <a:rPr lang="en-IN" sz="2000" dirty="0">
                <a:solidFill>
                  <a:schemeClr val="bg2"/>
                </a:solidFill>
              </a:rPr>
              <a:t>8) 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928662" y="1285867"/>
            <a:ext cx="70723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2"/>
                </a:solidFill>
                <a:latin typeface="Darker Grotesque" charset="0"/>
              </a:rPr>
              <a:t>Concepts used :-</a:t>
            </a:r>
          </a:p>
          <a:p>
            <a:r>
              <a:rPr lang="en-IN" sz="2400" dirty="0">
                <a:solidFill>
                  <a:schemeClr val="tx2"/>
                </a:solidFill>
                <a:latin typeface="Darker Grotesque" charset="0"/>
              </a:rPr>
              <a:t>Sql</a:t>
            </a:r>
            <a:endParaRPr lang="en-US" sz="2400" dirty="0">
              <a:solidFill>
                <a:schemeClr val="tx2"/>
              </a:solidFill>
              <a:latin typeface="Darker Grotesque" charset="0"/>
            </a:endParaRPr>
          </a:p>
        </p:txBody>
      </p:sp>
      <p:pic>
        <p:nvPicPr>
          <p:cNvPr id="33796" name="Picture 4" descr="Basics Of SQL | Commands and Uses Of SQL | Basics of RDBM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1214428"/>
            <a:ext cx="2857520" cy="1714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00" name="Picture 8" descr="14 Essential SQL Commands [2023] | SQL Commands List PD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214428"/>
            <a:ext cx="3000396" cy="17279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802" name="AutoShape 10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4" name="AutoShape 1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6" name="AutoShape 1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08" name="AutoShape 16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0" name="AutoShape 18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2" name="AutoShape 20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4" name="AutoShape 22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6" name="AutoShape 24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18" name="AutoShape 26" descr="SQL Commands Cheat Sheet - Download in PDF &amp; JPG Format - Intellipa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820" name="Picture 28" descr="Cheat Sheets - Resource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071816"/>
            <a:ext cx="3000396" cy="19403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822" name="AutoShape 3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4" name="AutoShape 3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6" name="AutoShape 3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28" name="AutoShape 3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0" name="AutoShape 3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2" name="AutoShape 4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4" name="AutoShape 4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6" name="AutoShape 4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38" name="AutoShape 4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0" name="AutoShape 4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2" name="AutoShape 50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4" name="AutoShape 52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6" name="AutoShape 54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48" name="AutoShape 56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850" name="AutoShape 58" descr="SQL Views (Virtual Tables): What are Views in SQL? | DataC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852" name="Picture 60" descr="Introduction of SQL Server View &amp; Type of SQL Server View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7554" y="3071816"/>
            <a:ext cx="2857519" cy="1928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54" name="Picture 62" descr="Indexing in DBMS | GATE Note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7950" y="1214428"/>
            <a:ext cx="2571768" cy="17145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856" name="Picture 64" descr="PL/SQL - Xmind - Mind Mapping App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57951" y="3071816"/>
            <a:ext cx="2571768" cy="19288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714362"/>
            <a:ext cx="1546225" cy="4873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86446" y="571486"/>
            <a:ext cx="2705100" cy="830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2071684"/>
            <a:ext cx="3078163" cy="342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57884" y="1857370"/>
            <a:ext cx="2835275" cy="1325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7158" y="3714758"/>
            <a:ext cx="3763963" cy="19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3714758"/>
            <a:ext cx="1858963" cy="1279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14282" y="285734"/>
            <a:ext cx="4929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1) Retrieving information about the table.</a:t>
            </a:r>
            <a:endParaRPr lang="en-US" sz="2000" u="sng" dirty="0">
              <a:solidFill>
                <a:schemeClr val="tx2"/>
              </a:solidFill>
              <a:latin typeface="Darker Grotesque" charset="0"/>
              <a:cs typeface="Rubik Black" charset="-79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1643056"/>
            <a:ext cx="392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2) Use of Alter and Drop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4282" y="3214692"/>
            <a:ext cx="8286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3) Finding information about murder victims in western states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714362"/>
            <a:ext cx="3932237" cy="511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714362"/>
            <a:ext cx="2408237" cy="1928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34" y="3286130"/>
            <a:ext cx="815975" cy="212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4942" y="3286130"/>
            <a:ext cx="3597275" cy="495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85720" y="285734"/>
            <a:ext cx="642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4) Creation of sub tables and use of group by statement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58" y="2786064"/>
            <a:ext cx="421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5) Retrieving information about t4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43"/>
          <p:cNvPicPr preferRelativeResize="0"/>
          <p:nvPr/>
        </p:nvPicPr>
        <p:blipFill rotWithShape="1">
          <a:blip r:embed="rId3">
            <a:alphaModFix/>
          </a:blip>
          <a:srcRect l="8803" t="-775" r="46002" b="-16746"/>
          <a:stretch/>
        </p:blipFill>
        <p:spPr>
          <a:xfrm rot="594118">
            <a:off x="5433135" y="117222"/>
            <a:ext cx="3559705" cy="61694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" name="Google Shape;3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302014">
            <a:off x="2439914" y="1174306"/>
            <a:ext cx="13068489" cy="1007390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395" name="Google Shape;39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90576">
            <a:off x="2875569" y="1207884"/>
            <a:ext cx="12197168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>
            <a:off x="428596" y="285734"/>
            <a:ext cx="6215106" cy="1500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8000" dirty="0"/>
              <a:t>Aim</a:t>
            </a:r>
            <a:endParaRPr sz="9600"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357158" y="1714494"/>
            <a:ext cx="5143536" cy="3143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Our project aims to analyse and get insights of most common crimes in India and see the change in their total number across all states from </a:t>
            </a:r>
            <a:r>
              <a:rPr lang="en-IN" dirty="0">
                <a:solidFill>
                  <a:schemeClr val="bg2"/>
                </a:solidFill>
              </a:rPr>
              <a:t>2011</a:t>
            </a:r>
            <a:r>
              <a:rPr lang="en-IN" dirty="0"/>
              <a:t> to </a:t>
            </a:r>
            <a:r>
              <a:rPr lang="en-IN" dirty="0">
                <a:solidFill>
                  <a:schemeClr val="bg2"/>
                </a:solidFill>
              </a:rPr>
              <a:t>2020.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This project also aims to spread awareness among the viewers about crime in general, its affects, causes, prevention, punishments, measures taken by the government to curb these crimes 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714362"/>
            <a:ext cx="8367713" cy="1036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1857370"/>
            <a:ext cx="4259263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3857634"/>
            <a:ext cx="2073275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71934" y="3857634"/>
            <a:ext cx="1905000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5720" y="4643452"/>
            <a:ext cx="3567113" cy="198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71934" y="4643452"/>
            <a:ext cx="2887663" cy="136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4282" y="214296"/>
            <a:ext cx="728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6) Use of inner join, order by to find information about rape and auto theft  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3429006"/>
            <a:ext cx="5000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7) Dropping table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282" y="4214824"/>
            <a:ext cx="48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8) Addition of Primary key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85800"/>
            <a:ext cx="7597775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4282" y="1357304"/>
            <a:ext cx="5540375" cy="1165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357568"/>
            <a:ext cx="3970337" cy="563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6314" y="3357568"/>
            <a:ext cx="12954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42844" y="71420"/>
            <a:ext cx="7358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9) Use of joins on sub tables to find aggregate victims of 10 years of different crimes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844" y="2857502"/>
            <a:ext cx="750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10) To find year wise max cases of auto theft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714362"/>
            <a:ext cx="4130675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714362"/>
            <a:ext cx="4221157" cy="1317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714626"/>
            <a:ext cx="6515100" cy="174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768" y="2714626"/>
            <a:ext cx="1692275" cy="1112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8596" y="4214824"/>
            <a:ext cx="714380" cy="206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57356" y="4214824"/>
            <a:ext cx="1285884" cy="204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357158" y="285734"/>
            <a:ext cx="7500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11) Use of Natural join on cyber crime data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158" y="2214560"/>
            <a:ext cx="778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12) Finding kidnapping victims zone wise 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158" y="3714758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13) Use of commit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642924"/>
            <a:ext cx="4389437" cy="220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80" y="642924"/>
            <a:ext cx="2255837" cy="990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071684"/>
            <a:ext cx="3475037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86380" y="2000246"/>
            <a:ext cx="1806575" cy="1317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7158" y="3929072"/>
            <a:ext cx="3703637" cy="1825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57818" y="3857634"/>
            <a:ext cx="808037" cy="1165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14282" y="214296"/>
            <a:ext cx="692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14)  State wise murder victims  for all years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282" y="1643056"/>
            <a:ext cx="7715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15)  State wise murder victims where total sum is  greater than 10000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720" y="3500444"/>
            <a:ext cx="4857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16) Use of DESC on state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71486"/>
            <a:ext cx="3643338" cy="19528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48" y="571486"/>
            <a:ext cx="3802063" cy="327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3214692"/>
            <a:ext cx="4443413" cy="1554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00628" y="3214692"/>
            <a:ext cx="2209800" cy="350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85720" y="142858"/>
            <a:ext cx="857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17) Data of victims of different crimes in Maharashtra in year 2015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2714626"/>
            <a:ext cx="807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18) Average cases of auto theft and kidnapping in Punjab from 2010-2019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928676"/>
            <a:ext cx="5959475" cy="1768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2928940"/>
            <a:ext cx="6775450" cy="1966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14282" y="285734"/>
            <a:ext cx="8001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19) Max and min victims of rape in Uts over the 10 years and comparison with other Uts 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143254"/>
            <a:ext cx="3840163" cy="13636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3143254"/>
            <a:ext cx="3657600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20" y="714362"/>
            <a:ext cx="4968875" cy="396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43636" y="714362"/>
            <a:ext cx="1539875" cy="1722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42812" y="357172"/>
            <a:ext cx="90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20) State wise murder victims where they are greater than average victims of kidnapping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282" y="2714626"/>
            <a:ext cx="6215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2"/>
                </a:solidFill>
                <a:latin typeface="Darker Grotesque" charset="0"/>
              </a:rPr>
              <a:t>21) Creation of view for auto theft cases  in Uts</a:t>
            </a:r>
            <a:endParaRPr lang="en-US" sz="2000" u="sng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546" y="214296"/>
            <a:ext cx="4698900" cy="10836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Code snippets</a:t>
            </a:r>
            <a:br>
              <a:rPr lang="en-IN" dirty="0">
                <a:solidFill>
                  <a:schemeClr val="tx2"/>
                </a:solidFill>
              </a:rPr>
            </a:br>
            <a:r>
              <a:rPr lang="en-IN" dirty="0">
                <a:solidFill>
                  <a:schemeClr val="tx2"/>
                </a:solidFill>
              </a:rPr>
              <a:t>of Plsql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7031" t="17500" r="54297" b="8750"/>
          <a:stretch>
            <a:fillRect/>
          </a:stretch>
        </p:blipFill>
        <p:spPr bwMode="auto">
          <a:xfrm>
            <a:off x="71406" y="1714494"/>
            <a:ext cx="2730400" cy="2928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6406" t="17500" r="49297" b="5000"/>
          <a:stretch>
            <a:fillRect/>
          </a:stretch>
        </p:blipFill>
        <p:spPr bwMode="auto">
          <a:xfrm>
            <a:off x="2857488" y="1714494"/>
            <a:ext cx="2786082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12683" t="18750" r="66396" b="5000"/>
          <a:stretch>
            <a:fillRect/>
          </a:stretch>
        </p:blipFill>
        <p:spPr bwMode="auto">
          <a:xfrm>
            <a:off x="5643570" y="1714494"/>
            <a:ext cx="1428760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 l="11698" t="17500" r="64140" b="20454"/>
          <a:stretch>
            <a:fillRect/>
          </a:stretch>
        </p:blipFill>
        <p:spPr bwMode="auto">
          <a:xfrm>
            <a:off x="7072330" y="1714494"/>
            <a:ext cx="1928794" cy="29289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"/>
          <p:cNvSpPr txBox="1">
            <a:spLocks noGrp="1"/>
          </p:cNvSpPr>
          <p:nvPr>
            <p:ph type="title"/>
          </p:nvPr>
        </p:nvSpPr>
        <p:spPr>
          <a:xfrm>
            <a:off x="357158" y="1714494"/>
            <a:ext cx="3101100" cy="1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/>
          </a:p>
        </p:txBody>
      </p:sp>
      <p:sp>
        <p:nvSpPr>
          <p:cNvPr id="624" name="Google Shape;624;p62"/>
          <p:cNvSpPr txBox="1">
            <a:spLocks noGrp="1"/>
          </p:cNvSpPr>
          <p:nvPr>
            <p:ph type="ctrTitle" idx="2"/>
          </p:nvPr>
        </p:nvSpPr>
        <p:spPr>
          <a:xfrm>
            <a:off x="3714744" y="1571618"/>
            <a:ext cx="5143504" cy="1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600" dirty="0">
                <a:solidFill>
                  <a:schemeClr val="tx2"/>
                </a:solidFill>
              </a:rPr>
              <a:t>Conclusion</a:t>
            </a:r>
            <a:endParaRPr sz="6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>
            <a:spLocks noGrp="1"/>
          </p:cNvSpPr>
          <p:nvPr>
            <p:ph type="title"/>
          </p:nvPr>
        </p:nvSpPr>
        <p:spPr>
          <a:xfrm>
            <a:off x="1000100" y="1500180"/>
            <a:ext cx="7288642" cy="145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18,99</a:t>
            </a:r>
            <a:r>
              <a:rPr lang="en" dirty="0"/>
              <a:t>,467</a:t>
            </a:r>
            <a:endParaRPr/>
          </a:p>
        </p:txBody>
      </p:sp>
      <p:sp>
        <p:nvSpPr>
          <p:cNvPr id="563" name="Google Shape;563;p57"/>
          <p:cNvSpPr txBox="1">
            <a:spLocks noGrp="1"/>
          </p:cNvSpPr>
          <p:nvPr>
            <p:ph type="subTitle" idx="1"/>
          </p:nvPr>
        </p:nvSpPr>
        <p:spPr>
          <a:xfrm>
            <a:off x="3244050" y="2842325"/>
            <a:ext cx="3256776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Total crimes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of </a:t>
            </a:r>
            <a:r>
              <a:rPr lang="en" dirty="0"/>
              <a:t>Contents</a:t>
            </a:r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title" idx="2"/>
          </p:nvPr>
        </p:nvSpPr>
        <p:spPr>
          <a:xfrm>
            <a:off x="714348" y="1857370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01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1"/>
          </p:nvPr>
        </p:nvSpPr>
        <p:spPr>
          <a:xfrm>
            <a:off x="1928794" y="2143122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IN" dirty="0"/>
              <a:t>Introduction</a:t>
            </a:r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3"/>
          </p:nvPr>
        </p:nvSpPr>
        <p:spPr>
          <a:xfrm>
            <a:off x="1928794" y="2214560"/>
            <a:ext cx="2690563" cy="606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  <a:latin typeface="Darker Grotesque" charset="0"/>
                <a:cs typeface="Rubik Black" charset="-79"/>
              </a:rPr>
              <a:t>Definition, Types, Causes,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  <a:latin typeface="Darker Grotesque" charset="0"/>
                <a:cs typeface="Rubik Black" charset="-79"/>
              </a:rPr>
              <a:t>and Affects etc</a:t>
            </a:r>
            <a:endParaRPr sz="2000" b="1">
              <a:solidFill>
                <a:schemeClr val="bg2"/>
              </a:solidFill>
              <a:latin typeface="Darker Grotesque" charset="0"/>
              <a:cs typeface="Rubik Black" charset="-79"/>
            </a:endParaRPr>
          </a:p>
        </p:txBody>
      </p:sp>
      <p:sp>
        <p:nvSpPr>
          <p:cNvPr id="380" name="Google Shape;380;p42"/>
          <p:cNvSpPr txBox="1">
            <a:spLocks noGrp="1"/>
          </p:cNvSpPr>
          <p:nvPr>
            <p:ph type="title" idx="4"/>
          </p:nvPr>
        </p:nvSpPr>
        <p:spPr>
          <a:xfrm>
            <a:off x="4643438" y="1857370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02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1" name="Google Shape;381;p42"/>
          <p:cNvSpPr txBox="1">
            <a:spLocks noGrp="1"/>
          </p:cNvSpPr>
          <p:nvPr>
            <p:ph type="subTitle" idx="5"/>
          </p:nvPr>
        </p:nvSpPr>
        <p:spPr>
          <a:xfrm>
            <a:off x="5715008" y="2143122"/>
            <a:ext cx="3971849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Research and analysis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6"/>
          </p:nvPr>
        </p:nvSpPr>
        <p:spPr>
          <a:xfrm>
            <a:off x="5786446" y="2214560"/>
            <a:ext cx="3286148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</a:rPr>
              <a:t>Crimes analysed, Graphs and Dashboard</a:t>
            </a:r>
            <a:endParaRPr sz="2000" b="1">
              <a:solidFill>
                <a:schemeClr val="bg2"/>
              </a:solidFill>
            </a:endParaRPr>
          </a:p>
        </p:txBody>
      </p:sp>
      <p:sp>
        <p:nvSpPr>
          <p:cNvPr id="383" name="Google Shape;383;p42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03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8"/>
          </p:nvPr>
        </p:nvSpPr>
        <p:spPr>
          <a:xfrm>
            <a:off x="2000232" y="3071816"/>
            <a:ext cx="2581200" cy="714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Implementation</a:t>
            </a:r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9"/>
          </p:nvPr>
        </p:nvSpPr>
        <p:spPr>
          <a:xfrm>
            <a:off x="2000232" y="3429006"/>
            <a:ext cx="3643338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2"/>
                </a:solidFill>
              </a:rPr>
              <a:t>Flask ,Queries</a:t>
            </a:r>
            <a:r>
              <a:rPr lang="en" b="1" dirty="0">
                <a:solidFill>
                  <a:schemeClr val="bg2"/>
                </a:solidFill>
              </a:rPr>
              <a:t> </a:t>
            </a:r>
            <a:r>
              <a:rPr lang="en" sz="2000" b="1" dirty="0">
                <a:solidFill>
                  <a:schemeClr val="bg2"/>
                </a:solidFill>
              </a:rPr>
              <a:t>and Sql/Plsql implementation </a:t>
            </a:r>
            <a:endParaRPr b="1">
              <a:solidFill>
                <a:schemeClr val="bg2"/>
              </a:solidFill>
            </a:endParaRPr>
          </a:p>
        </p:txBody>
      </p:sp>
      <p:sp>
        <p:nvSpPr>
          <p:cNvPr id="386" name="Google Shape;386;p42"/>
          <p:cNvSpPr txBox="1">
            <a:spLocks noGrp="1"/>
          </p:cNvSpPr>
          <p:nvPr>
            <p:ph type="title" idx="13"/>
          </p:nvPr>
        </p:nvSpPr>
        <p:spPr>
          <a:xfrm>
            <a:off x="4643438" y="3143254"/>
            <a:ext cx="12399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04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387" name="Google Shape;387;p42"/>
          <p:cNvSpPr txBox="1">
            <a:spLocks noGrp="1"/>
          </p:cNvSpPr>
          <p:nvPr>
            <p:ph type="subTitle" idx="14"/>
          </p:nvPr>
        </p:nvSpPr>
        <p:spPr>
          <a:xfrm>
            <a:off x="5715008" y="3357568"/>
            <a:ext cx="2581200" cy="4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Conclusion</a:t>
            </a:r>
            <a:endParaRPr/>
          </a:p>
        </p:txBody>
      </p:sp>
      <p:sp>
        <p:nvSpPr>
          <p:cNvPr id="388" name="Google Shape;388;p42"/>
          <p:cNvSpPr txBox="1">
            <a:spLocks noGrp="1"/>
          </p:cNvSpPr>
          <p:nvPr>
            <p:ph type="subTitle" idx="15"/>
          </p:nvPr>
        </p:nvSpPr>
        <p:spPr>
          <a:xfrm>
            <a:off x="5786446" y="3429006"/>
            <a:ext cx="3357554" cy="1143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bg2"/>
                </a:solidFill>
              </a:rPr>
              <a:t>Our findings, Measures taken, Prevention, Software used</a:t>
            </a:r>
            <a:endParaRPr sz="2000" b="1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3"/>
          <p:cNvSpPr txBox="1">
            <a:spLocks noGrp="1"/>
          </p:cNvSpPr>
          <p:nvPr>
            <p:ph type="ctrTitle"/>
          </p:nvPr>
        </p:nvSpPr>
        <p:spPr>
          <a:xfrm>
            <a:off x="642910" y="714362"/>
            <a:ext cx="4071966" cy="10715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br>
              <a:rPr lang="en" dirty="0">
                <a:solidFill>
                  <a:schemeClr val="tx2"/>
                </a:solidFill>
              </a:rPr>
            </a:br>
            <a:endParaRPr>
              <a:solidFill>
                <a:schemeClr val="tx2"/>
              </a:solidFill>
            </a:endParaRPr>
          </a:p>
        </p:txBody>
      </p:sp>
      <p:sp>
        <p:nvSpPr>
          <p:cNvPr id="631" name="Google Shape;631;p63"/>
          <p:cNvSpPr txBox="1">
            <a:spLocks noGrp="1"/>
          </p:cNvSpPr>
          <p:nvPr>
            <p:ph type="subTitle" idx="1"/>
          </p:nvPr>
        </p:nvSpPr>
        <p:spPr>
          <a:xfrm>
            <a:off x="142844" y="1357304"/>
            <a:ext cx="8143932" cy="35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1) </a:t>
            </a:r>
            <a:r>
              <a:rPr lang="en-IN" dirty="0">
                <a:solidFill>
                  <a:schemeClr val="accent1"/>
                </a:solidFill>
              </a:rPr>
              <a:t>Most(total) :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Murders:- </a:t>
            </a:r>
            <a:r>
              <a:rPr lang="en-IN" dirty="0">
                <a:solidFill>
                  <a:srgbClr val="FFC000"/>
                </a:solidFill>
              </a:rPr>
              <a:t>Uttar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Kidnappings:- </a:t>
            </a:r>
            <a:r>
              <a:rPr lang="en-IN" dirty="0">
                <a:solidFill>
                  <a:srgbClr val="FFC000"/>
                </a:solidFill>
              </a:rPr>
              <a:t>Uttar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Rapes:- </a:t>
            </a:r>
            <a:r>
              <a:rPr lang="en-IN" dirty="0">
                <a:solidFill>
                  <a:srgbClr val="FFC000"/>
                </a:solidFill>
              </a:rPr>
              <a:t>Madhya Pradesh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accent1"/>
                </a:solidFill>
              </a:rPr>
              <a:t>         Auto theft:- </a:t>
            </a:r>
            <a:r>
              <a:rPr lang="en-IN" dirty="0">
                <a:solidFill>
                  <a:srgbClr val="FFC000"/>
                </a:solidFill>
              </a:rPr>
              <a:t>Maharashtra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2) </a:t>
            </a:r>
            <a:r>
              <a:rPr lang="en-IN" dirty="0">
                <a:solidFill>
                  <a:schemeClr val="accent1"/>
                </a:solidFill>
              </a:rPr>
              <a:t>Kidnappings in</a:t>
            </a:r>
            <a:r>
              <a:rPr lang="en-IN" dirty="0">
                <a:solidFill>
                  <a:srgbClr val="FFC000"/>
                </a:solidFill>
              </a:rPr>
              <a:t> UP </a:t>
            </a:r>
            <a:r>
              <a:rPr lang="en-IN" dirty="0">
                <a:solidFill>
                  <a:schemeClr val="accent1"/>
                </a:solidFill>
              </a:rPr>
              <a:t>alone are more than kidnappings in total southern zone</a:t>
            </a:r>
            <a:r>
              <a:rPr lang="en-IN" dirty="0">
                <a:solidFill>
                  <a:schemeClr val="tx2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3) </a:t>
            </a:r>
            <a:r>
              <a:rPr lang="en-IN" dirty="0">
                <a:solidFill>
                  <a:srgbClr val="FFC000"/>
                </a:solidFill>
              </a:rPr>
              <a:t>Punjab </a:t>
            </a:r>
            <a:r>
              <a:rPr lang="en-IN" dirty="0">
                <a:solidFill>
                  <a:schemeClr val="accent1"/>
                </a:solidFill>
              </a:rPr>
              <a:t>has </a:t>
            </a:r>
            <a:r>
              <a:rPr lang="en-IN" dirty="0">
                <a:solidFill>
                  <a:srgbClr val="FF0000"/>
                </a:solidFill>
              </a:rPr>
              <a:t>4 times </a:t>
            </a:r>
            <a:r>
              <a:rPr lang="en-IN" dirty="0">
                <a:solidFill>
                  <a:schemeClr val="accent1"/>
                </a:solidFill>
              </a:rPr>
              <a:t>the number of kidnappings in </a:t>
            </a:r>
            <a:r>
              <a:rPr lang="en-IN" dirty="0">
                <a:solidFill>
                  <a:srgbClr val="FFC000"/>
                </a:solidFill>
              </a:rPr>
              <a:t>Himachal Pradesh</a:t>
            </a:r>
            <a:r>
              <a:rPr lang="en-IN" dirty="0">
                <a:solidFill>
                  <a:schemeClr val="accent1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4) </a:t>
            </a:r>
            <a:r>
              <a:rPr lang="en-IN" dirty="0">
                <a:solidFill>
                  <a:srgbClr val="FFC000"/>
                </a:solidFill>
              </a:rPr>
              <a:t>Delhi</a:t>
            </a:r>
            <a:r>
              <a:rPr lang="en-IN" dirty="0">
                <a:solidFill>
                  <a:schemeClr val="accent1"/>
                </a:solidFill>
              </a:rPr>
              <a:t> has </a:t>
            </a:r>
            <a:r>
              <a:rPr lang="en-IN" dirty="0">
                <a:solidFill>
                  <a:srgbClr val="FF0000"/>
                </a:solidFill>
              </a:rPr>
              <a:t>5 times </a:t>
            </a:r>
            <a:r>
              <a:rPr lang="en-IN" dirty="0">
                <a:solidFill>
                  <a:schemeClr val="accent1"/>
                </a:solidFill>
              </a:rPr>
              <a:t>the auto theft cases in </a:t>
            </a:r>
            <a:r>
              <a:rPr lang="en-IN" dirty="0">
                <a:solidFill>
                  <a:srgbClr val="FFC000"/>
                </a:solidFill>
              </a:rPr>
              <a:t>Bihar</a:t>
            </a:r>
            <a:r>
              <a:rPr lang="en-IN" dirty="0">
                <a:solidFill>
                  <a:schemeClr val="accent1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5) </a:t>
            </a:r>
            <a:r>
              <a:rPr lang="en-IN" dirty="0">
                <a:solidFill>
                  <a:schemeClr val="accent1"/>
                </a:solidFill>
              </a:rPr>
              <a:t>Kidnapping is a more common crime than rape.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6) </a:t>
            </a:r>
            <a:r>
              <a:rPr lang="en-IN" dirty="0">
                <a:solidFill>
                  <a:schemeClr val="accent1"/>
                </a:solidFill>
              </a:rPr>
              <a:t>There are more rapes occurring in </a:t>
            </a:r>
            <a:r>
              <a:rPr lang="en-IN" dirty="0">
                <a:solidFill>
                  <a:srgbClr val="FFC000"/>
                </a:solidFill>
              </a:rPr>
              <a:t>MP</a:t>
            </a:r>
            <a:r>
              <a:rPr lang="en-IN" dirty="0">
                <a:solidFill>
                  <a:schemeClr val="accent1"/>
                </a:solidFill>
              </a:rPr>
              <a:t> than </a:t>
            </a:r>
            <a:r>
              <a:rPr lang="en-IN" dirty="0">
                <a:solidFill>
                  <a:srgbClr val="FFC000"/>
                </a:solidFill>
              </a:rPr>
              <a:t>UP</a:t>
            </a:r>
            <a:r>
              <a:rPr lang="en-IN" dirty="0">
                <a:solidFill>
                  <a:schemeClr val="accent1"/>
                </a:solidFill>
              </a:rPr>
              <a:t> and </a:t>
            </a:r>
            <a:r>
              <a:rPr lang="en-IN" dirty="0">
                <a:solidFill>
                  <a:srgbClr val="FFC000"/>
                </a:solidFill>
              </a:rPr>
              <a:t>Bihar</a:t>
            </a:r>
            <a:r>
              <a:rPr lang="en-IN" dirty="0">
                <a:solidFill>
                  <a:schemeClr val="accent1"/>
                </a:solidFill>
              </a:rPr>
              <a:t> combined.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chemeClr val="tx2"/>
                </a:solidFill>
              </a:rPr>
              <a:t>7) </a:t>
            </a:r>
            <a:r>
              <a:rPr lang="en-IN" dirty="0">
                <a:solidFill>
                  <a:srgbClr val="FFC000"/>
                </a:solidFill>
              </a:rPr>
              <a:t>West Bengal </a:t>
            </a:r>
            <a:r>
              <a:rPr lang="en-IN" dirty="0">
                <a:solidFill>
                  <a:schemeClr val="accent1"/>
                </a:solidFill>
              </a:rPr>
              <a:t>is the </a:t>
            </a:r>
            <a:r>
              <a:rPr lang="en-IN" dirty="0">
                <a:solidFill>
                  <a:srgbClr val="FF0000"/>
                </a:solidFill>
              </a:rPr>
              <a:t>2</a:t>
            </a:r>
            <a:r>
              <a:rPr lang="en-IN" baseline="30000" dirty="0">
                <a:solidFill>
                  <a:srgbClr val="FF0000"/>
                </a:solidFill>
              </a:rPr>
              <a:t>nd</a:t>
            </a:r>
            <a:r>
              <a:rPr lang="en-IN" dirty="0">
                <a:solidFill>
                  <a:srgbClr val="FF0000"/>
                </a:solidFill>
              </a:rPr>
              <a:t> most </a:t>
            </a:r>
            <a:r>
              <a:rPr lang="en-IN" dirty="0">
                <a:solidFill>
                  <a:schemeClr val="accent1"/>
                </a:solidFill>
              </a:rPr>
              <a:t>rape prone state.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5720" y="214296"/>
            <a:ext cx="7000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1"/>
                </a:solidFill>
                <a:latin typeface="Rubik Black" charset="-79"/>
                <a:cs typeface="Rubik Black" charset="-79"/>
              </a:rPr>
              <a:t>Our</a:t>
            </a:r>
            <a:r>
              <a:rPr lang="en-IN" sz="3600" dirty="0">
                <a:latin typeface="Rubik Black" charset="-79"/>
                <a:cs typeface="Rubik Black" charset="-79"/>
              </a:rPr>
              <a:t> </a:t>
            </a:r>
          </a:p>
          <a:p>
            <a:r>
              <a:rPr lang="en-IN" sz="36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Findings</a:t>
            </a:r>
            <a:endParaRPr lang="en-US" sz="3600" dirty="0">
              <a:solidFill>
                <a:schemeClr val="tx2"/>
              </a:solidFill>
              <a:latin typeface="Rubik Black" charset="-79"/>
              <a:cs typeface="Rubik Black" charset="-79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4296"/>
            <a:ext cx="9001156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8)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Chandigarh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records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3 times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the total kidnappings in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Pondicherry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9)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Chandigarh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records the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same amount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of auto theft as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J/k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and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Himachal Pradesh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combined 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10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) Himachal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records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1400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Rape cases in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10 years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while MP records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 3000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in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 year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11)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There are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same number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of rape cases in North as there are in south ,west and UT combined.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12)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There are same number of kidnappings in North as there are in south ,west , east and central combined.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13)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Haryana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is a more crime prone state 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Punjab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,while the latter being more 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Himachal Pradesh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14)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Delhi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recodes about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1 lakh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auto theft cases that is about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5 times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Bihar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15)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West Bengal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records about the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same number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of crimes as the total crimes in other eastern states.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16)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Maharashtra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records </a:t>
            </a:r>
            <a:r>
              <a:rPr lang="en-IN" sz="2000" dirty="0">
                <a:solidFill>
                  <a:srgbClr val="FF0000"/>
                </a:solidFill>
                <a:latin typeface="Darker Grotesque" charset="0"/>
              </a:rPr>
              <a:t>more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rape cases than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Karnataka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,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Kerala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and </a:t>
            </a:r>
            <a:r>
              <a:rPr lang="en-IN" sz="2000" dirty="0">
                <a:solidFill>
                  <a:srgbClr val="FFC000"/>
                </a:solidFill>
                <a:latin typeface="Darker Grotesque" charset="0"/>
              </a:rPr>
              <a:t>Goa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combined.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</a:rPr>
              <a:t>17)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The number of crimes are increasing with years .</a:t>
            </a:r>
          </a:p>
          <a:p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File of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Crimes </a:t>
            </a:r>
            <a:r>
              <a:rPr lang="en" dirty="0">
                <a:solidFill>
                  <a:srgbClr val="FF0000"/>
                </a:solidFill>
              </a:rPr>
              <a:t>(Max)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840" name="Google Shape;840;p68"/>
          <p:cNvGraphicFramePr/>
          <p:nvPr/>
        </p:nvGraphicFramePr>
        <p:xfrm>
          <a:off x="642910" y="1643056"/>
          <a:ext cx="8001056" cy="2857518"/>
        </p:xfrm>
        <a:graphic>
          <a:graphicData uri="http://schemas.openxmlformats.org/drawingml/2006/table">
            <a:tbl>
              <a:tblPr>
                <a:noFill/>
                <a:tableStyleId>{964CF4FD-A083-4F04-9651-27A64085EC9A}</a:tableStyleId>
              </a:tblPr>
              <a:tblGrid>
                <a:gridCol w="2000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9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1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State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Year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lt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Zone</a:t>
                      </a:r>
                      <a:endParaRPr sz="2200">
                        <a:solidFill>
                          <a:schemeClr val="lt1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Murder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Uttar</a:t>
                      </a:r>
                      <a:r>
                        <a:rPr lang="en-IN" sz="1600" baseline="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 Pradesh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2010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North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Rape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Madhya</a:t>
                      </a:r>
                      <a:r>
                        <a:rPr lang="en-IN" sz="1600" u="none" baseline="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 Pradesh</a:t>
                      </a:r>
                      <a:endParaRPr sz="1600" u="none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Central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9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Kidnapping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Uttar Pradesh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North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06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dirty="0">
                          <a:solidFill>
                            <a:schemeClr val="tx2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Autotheft</a:t>
                      </a:r>
                      <a:endParaRPr sz="2200">
                        <a:solidFill>
                          <a:schemeClr val="tx2"/>
                        </a:solidFill>
                        <a:latin typeface="Rubik Black"/>
                        <a:ea typeface="Rubik Black"/>
                        <a:cs typeface="Rubik Black"/>
                        <a:sym typeface="Rubik Blac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Maharashtra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2020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lt1"/>
                          </a:solidFill>
                          <a:latin typeface="Darker Grotesque SemiBold"/>
                          <a:ea typeface="Darker Grotesque SemiBold"/>
                          <a:cs typeface="Darker Grotesque SemiBold"/>
                          <a:sym typeface="Darker Grotesque SemiBold"/>
                        </a:rPr>
                        <a:t>West</a:t>
                      </a:r>
                      <a:endParaRPr sz="1600">
                        <a:solidFill>
                          <a:schemeClr val="lt1"/>
                        </a:solidFill>
                        <a:latin typeface="Darker Grotesque SemiBold"/>
                        <a:ea typeface="Darker Grotesque SemiBold"/>
                        <a:cs typeface="Darker Grotesque SemiBold"/>
                        <a:sym typeface="Darker Grotesque SemiBold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6"/>
          <p:cNvSpPr txBox="1">
            <a:spLocks noGrp="1"/>
          </p:cNvSpPr>
          <p:nvPr>
            <p:ph type="ctrTitle"/>
          </p:nvPr>
        </p:nvSpPr>
        <p:spPr>
          <a:xfrm>
            <a:off x="2214546" y="0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Crime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Prevention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807" name="Google Shape;807;p66"/>
          <p:cNvSpPr txBox="1"/>
          <p:nvPr/>
        </p:nvSpPr>
        <p:spPr>
          <a:xfrm>
            <a:off x="357158" y="1000114"/>
            <a:ext cx="7858180" cy="392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1)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Treat violence as a public health concern</a:t>
            </a: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Localise programmes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Focus on hotspots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Avoid repressive policies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IN" sz="2000" dirty="0">
                <a:solidFill>
                  <a:schemeClr val="bg2"/>
                </a:solidFill>
                <a:latin typeface="Darker Grotesque" charset="0"/>
                <a:ea typeface="Rubik Black"/>
                <a:cs typeface="Rubik Black"/>
                <a:sym typeface="Rubik Black"/>
              </a:rPr>
              <a:t>5)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  <a:ea typeface="Rubik Black"/>
                <a:cs typeface="Rubik Black"/>
                <a:sym typeface="Rubik Black"/>
              </a:rPr>
              <a:t>Increase employement</a:t>
            </a: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Focus on gun control</a:t>
            </a:r>
            <a:endParaRPr lang="en-IN" sz="2000" dirty="0">
              <a:solidFill>
                <a:schemeClr val="accent1"/>
              </a:solidFill>
              <a:latin typeface="Darker Grotesque" charset="0"/>
              <a:ea typeface="Rubik Black"/>
              <a:cs typeface="Rubik Black"/>
              <a:sym typeface="Rubik Black"/>
            </a:endParaRP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Learn from history</a:t>
            </a:r>
          </a:p>
          <a:p>
            <a:pPr lvl="0">
              <a:spcAft>
                <a:spcPts val="1200"/>
              </a:spcAft>
            </a:pPr>
            <a:r>
              <a:rPr lang="en-US" sz="2000" dirty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000" dirty="0">
                <a:solidFill>
                  <a:schemeClr val="accent1"/>
                </a:solidFill>
                <a:latin typeface="Darker Grotesque" charset="0"/>
              </a:rPr>
              <a:t>Keep in mind the impact of drugs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-71456"/>
            <a:ext cx="7000924" cy="785818"/>
          </a:xfrm>
        </p:spPr>
        <p:txBody>
          <a:bodyPr/>
          <a:lstStyle/>
          <a:p>
            <a:r>
              <a:rPr lang="en" sz="3200" dirty="0">
                <a:solidFill>
                  <a:schemeClr val="lt1"/>
                </a:solidFill>
              </a:rPr>
              <a:t>Measures taken by</a:t>
            </a:r>
            <a:br>
              <a:rPr lang="en" sz="3200" dirty="0">
                <a:solidFill>
                  <a:schemeClr val="lt1"/>
                </a:solidFill>
              </a:rPr>
            </a:br>
            <a:r>
              <a:rPr lang="en" sz="3200" dirty="0">
                <a:solidFill>
                  <a:schemeClr val="tx2"/>
                </a:solidFill>
              </a:rPr>
              <a:t>the government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714362"/>
            <a:ext cx="835824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Modernization of Police Force: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Efforts have been made to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modernize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equip the police force with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advanced technology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training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to enhance their efficiency and responsiveness.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National Crime Records Bureau (NCRB):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The NCRB regularly publishes crime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statistics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reports, providing valuable data for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 policymakers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to understand crime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patterns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trends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. This information helps in devising targeted strategies.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Criminal Law Amendments: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The government has introduced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amendments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to criminal laws to address emerging challenges. For example, changes in laws related to sexual offenses, cybercrimes, and child protection have been implemented to strengthen legal frameworks.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Technology Integration: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Increased use of technology in law enforcement, such as the introduction of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CCTVs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data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analytics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crime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mapping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has been emphasized to improve surveillance and investigation.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Community Policing Initiatives</a:t>
            </a:r>
            <a:r>
              <a:rPr lang="en-US" sz="1600" b="1" u="sng" dirty="0">
                <a:solidFill>
                  <a:schemeClr val="accent2"/>
                </a:solidFill>
                <a:latin typeface="Darker Grotesque" charset="0"/>
              </a:rPr>
              <a:t>:</a:t>
            </a:r>
            <a:r>
              <a:rPr lang="en-US" sz="1600" u="sng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Community policing programs aim to enhance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police-community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relations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, increase public trust, and involve local communities in crime prevention efforts.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Fast-Track Courts</a:t>
            </a:r>
            <a:r>
              <a:rPr lang="en-US" sz="1600" b="1" u="sng" dirty="0">
                <a:solidFill>
                  <a:schemeClr val="accent2"/>
                </a:solidFill>
                <a:latin typeface="Darker Grotesque" charset="0"/>
              </a:rPr>
              <a:t>:</a:t>
            </a:r>
            <a:r>
              <a:rPr lang="en-US" sz="1600" u="sng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Specialized courts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fast-track procedures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have been introduced to expedite the legal process, particularly in cases of heinous crimes and crimes against women.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Strengthening Cyber security:</a:t>
            </a:r>
            <a:r>
              <a:rPr lang="en-US" sz="1600" u="sng" dirty="0">
                <a:solidFill>
                  <a:schemeClr val="accent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With the rise of cybercrimes, the government has focused on strengthening cyber security measures, including the establishment of specialized cybercrime units.</a:t>
            </a:r>
          </a:p>
          <a:p>
            <a:r>
              <a:rPr lang="en-US" sz="1600" b="1" u="sng" dirty="0">
                <a:solidFill>
                  <a:schemeClr val="tx2"/>
                </a:solidFill>
                <a:latin typeface="Darker Grotesque" charset="0"/>
              </a:rPr>
              <a:t>Juvenile Justice Reforms:</a:t>
            </a:r>
            <a:r>
              <a:rPr lang="en-US" sz="1600" u="sng" dirty="0">
                <a:solidFill>
                  <a:schemeClr val="tx2"/>
                </a:solidFill>
                <a:latin typeface="Darker Grotesque" charset="0"/>
              </a:rPr>
              <a:t> 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Amendments to juvenile justice laws have been made to address concerns related to juvenile offenders, ensuring a balance between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rehabilitation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 and </a:t>
            </a:r>
            <a:r>
              <a:rPr lang="en-US" sz="1600" dirty="0">
                <a:solidFill>
                  <a:schemeClr val="bg2"/>
                </a:solidFill>
                <a:latin typeface="Darker Grotesque" charset="0"/>
              </a:rPr>
              <a:t>accountability</a:t>
            </a:r>
            <a:r>
              <a:rPr lang="en-US" sz="1600" dirty="0">
                <a:solidFill>
                  <a:schemeClr val="accent2"/>
                </a:solidFill>
                <a:latin typeface="Darker Grotesque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7"/>
          <p:cNvSpPr txBox="1">
            <a:spLocks noGrp="1"/>
          </p:cNvSpPr>
          <p:nvPr>
            <p:ph type="ctrTitle"/>
          </p:nvPr>
        </p:nvSpPr>
        <p:spPr>
          <a:xfrm>
            <a:off x="2143108" y="357172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Resources /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Software used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104" name="Google Shape;1104;p77"/>
          <p:cNvSpPr txBox="1">
            <a:spLocks noGrp="1"/>
          </p:cNvSpPr>
          <p:nvPr>
            <p:ph type="body" idx="1"/>
          </p:nvPr>
        </p:nvSpPr>
        <p:spPr>
          <a:xfrm>
            <a:off x="714348" y="1714494"/>
            <a:ext cx="5643602" cy="26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Kaggle</a:t>
            </a:r>
            <a:r>
              <a:rPr lang="en-IN" sz="2000" dirty="0">
                <a:latin typeface="Rubik Black" charset="-79"/>
                <a:cs typeface="Rubik Black" charset="-79"/>
              </a:rPr>
              <a:t> – For retrieving data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Vscode </a:t>
            </a:r>
            <a:r>
              <a:rPr lang="en-IN" sz="2000" dirty="0">
                <a:latin typeface="Rubik Black" charset="-79"/>
                <a:cs typeface="Rubik Black" charset="-79"/>
              </a:rPr>
              <a:t>– For python, css and </a:t>
            </a:r>
            <a:r>
              <a:rPr lang="en-IN" sz="2000" dirty="0" err="1">
                <a:latin typeface="Rubik Black" charset="-79"/>
                <a:cs typeface="Rubik Black" charset="-79"/>
              </a:rPr>
              <a:t>javascript</a:t>
            </a:r>
            <a:endParaRPr lang="en-IN" sz="2000" dirty="0">
              <a:latin typeface="Rubik Black" charset="-79"/>
              <a:cs typeface="Rubik Black" charset="-79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Sql</a:t>
            </a:r>
            <a:r>
              <a:rPr lang="en-IN" sz="2000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 </a:t>
            </a: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workbench</a:t>
            </a:r>
            <a:r>
              <a:rPr lang="en-IN" sz="2000" dirty="0">
                <a:solidFill>
                  <a:schemeClr val="bg2"/>
                </a:solidFill>
                <a:latin typeface="Rubik Black" charset="-79"/>
                <a:cs typeface="Rubik Black" charset="-79"/>
              </a:rPr>
              <a:t> </a:t>
            </a:r>
            <a:r>
              <a:rPr lang="en-IN" sz="2000" dirty="0">
                <a:latin typeface="Rubik Black" charset="-79"/>
                <a:cs typeface="Rubik Black" charset="-79"/>
              </a:rPr>
              <a:t>– For queries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Tableau</a:t>
            </a:r>
            <a:r>
              <a:rPr lang="en-IN" sz="2000" dirty="0">
                <a:latin typeface="Rubik Black" charset="-79"/>
                <a:cs typeface="Rubik Black" charset="-79"/>
              </a:rPr>
              <a:t> – For creation of dashboard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tx2"/>
                </a:solidFill>
                <a:latin typeface="Rubik Black" charset="-79"/>
                <a:cs typeface="Rubik Black" charset="-79"/>
              </a:rPr>
              <a:t>Slidesgo</a:t>
            </a:r>
            <a:r>
              <a:rPr lang="en-IN" sz="2000" dirty="0">
                <a:latin typeface="Rubik Black" charset="-79"/>
                <a:cs typeface="Rubik Black" charset="-79"/>
              </a:rPr>
              <a:t> – For presentation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IN" sz="1800" dirty="0">
              <a:latin typeface="Darker Grotesque" charset="0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latin typeface="Darker Grotesque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4"/>
          <p:cNvSpPr txBox="1">
            <a:spLocks noGrp="1"/>
          </p:cNvSpPr>
          <p:nvPr>
            <p:ph type="ctrTitle"/>
          </p:nvPr>
        </p:nvSpPr>
        <p:spPr>
          <a:xfrm>
            <a:off x="642910" y="285734"/>
            <a:ext cx="56976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/>
              <a:t>Thanks!</a:t>
            </a:r>
            <a:endParaRPr/>
          </a:p>
        </p:txBody>
      </p:sp>
      <p:sp>
        <p:nvSpPr>
          <p:cNvPr id="899" name="Google Shape;899;p74"/>
          <p:cNvSpPr txBox="1">
            <a:spLocks noGrp="1"/>
          </p:cNvSpPr>
          <p:nvPr>
            <p:ph type="subTitle" idx="1"/>
          </p:nvPr>
        </p:nvSpPr>
        <p:spPr>
          <a:xfrm>
            <a:off x="714348" y="1428742"/>
            <a:ext cx="5697600" cy="3278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 sz="2200" dirty="0">
                <a:latin typeface="Rubik Black"/>
                <a:ea typeface="Rubik Black"/>
                <a:cs typeface="Rubik Black"/>
                <a:sym typeface="Rubik Black"/>
              </a:rPr>
              <a:t>Do  you have any questions?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endParaRPr lang="en" sz="2200" dirty="0"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900" name="Google Shape;900;p74"/>
          <p:cNvSpPr txBox="1"/>
          <p:nvPr/>
        </p:nvSpPr>
        <p:spPr>
          <a:xfrm>
            <a:off x="714000" y="3685600"/>
            <a:ext cx="52164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grpSp>
        <p:nvGrpSpPr>
          <p:cNvPr id="901" name="Google Shape;901;p74"/>
          <p:cNvGrpSpPr/>
          <p:nvPr/>
        </p:nvGrpSpPr>
        <p:grpSpPr>
          <a:xfrm>
            <a:off x="6215074" y="2071684"/>
            <a:ext cx="976740" cy="976740"/>
            <a:chOff x="6890310" y="2024062"/>
            <a:chExt cx="976740" cy="976740"/>
          </a:xfrm>
        </p:grpSpPr>
        <p:grpSp>
          <p:nvGrpSpPr>
            <p:cNvPr id="902" name="Google Shape;902;p74"/>
            <p:cNvGrpSpPr/>
            <p:nvPr/>
          </p:nvGrpSpPr>
          <p:grpSpPr>
            <a:xfrm rot="-1028168">
              <a:off x="6988063" y="2121814"/>
              <a:ext cx="781236" cy="781236"/>
              <a:chOff x="5929350" y="2117975"/>
              <a:chExt cx="1214700" cy="1214700"/>
            </a:xfrm>
          </p:grpSpPr>
          <p:sp>
            <p:nvSpPr>
              <p:cNvPr id="903" name="Google Shape;903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5" name="Google Shape;905;p74"/>
            <p:cNvSpPr/>
            <p:nvPr/>
          </p:nvSpPr>
          <p:spPr>
            <a:xfrm rot="-826213">
              <a:off x="7283544" y="2329786"/>
              <a:ext cx="190242" cy="365277"/>
            </a:xfrm>
            <a:custGeom>
              <a:avLst/>
              <a:gdLst/>
              <a:ahLst/>
              <a:cxnLst/>
              <a:rect l="l" t="t" r="r" b="b"/>
              <a:pathLst>
                <a:path w="7106" h="13644" extrusionOk="0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4"/>
          <p:cNvGrpSpPr/>
          <p:nvPr/>
        </p:nvGrpSpPr>
        <p:grpSpPr>
          <a:xfrm>
            <a:off x="6286512" y="3143254"/>
            <a:ext cx="976740" cy="976740"/>
            <a:chOff x="6629373" y="3188324"/>
            <a:chExt cx="976740" cy="976740"/>
          </a:xfrm>
        </p:grpSpPr>
        <p:grpSp>
          <p:nvGrpSpPr>
            <p:cNvPr id="907" name="Google Shape;907;p74"/>
            <p:cNvGrpSpPr/>
            <p:nvPr/>
          </p:nvGrpSpPr>
          <p:grpSpPr>
            <a:xfrm rot="-1028168">
              <a:off x="6727125" y="3286076"/>
              <a:ext cx="781236" cy="781236"/>
              <a:chOff x="5929350" y="2117975"/>
              <a:chExt cx="1214700" cy="1214700"/>
            </a:xfrm>
          </p:grpSpPr>
          <p:sp>
            <p:nvSpPr>
              <p:cNvPr id="908" name="Google Shape;908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0" name="Google Shape;910;p74"/>
            <p:cNvSpPr/>
            <p:nvPr/>
          </p:nvSpPr>
          <p:spPr>
            <a:xfrm rot="745774">
              <a:off x="6949831" y="3559708"/>
              <a:ext cx="335834" cy="233992"/>
            </a:xfrm>
            <a:custGeom>
              <a:avLst/>
              <a:gdLst/>
              <a:ahLst/>
              <a:cxnLst/>
              <a:rect l="l" t="t" r="r" b="b"/>
              <a:pathLst>
                <a:path w="12544" h="8740" extrusionOk="0">
                  <a:moveTo>
                    <a:pt x="1469" y="8373"/>
                  </a:moveTo>
                  <a:cubicBezTo>
                    <a:pt x="1002" y="8240"/>
                    <a:pt x="701" y="7940"/>
                    <a:pt x="535" y="7473"/>
                  </a:cubicBezTo>
                  <a:cubicBezTo>
                    <a:pt x="134" y="6338"/>
                    <a:pt x="1" y="1702"/>
                    <a:pt x="768" y="768"/>
                  </a:cubicBezTo>
                  <a:cubicBezTo>
                    <a:pt x="1035" y="468"/>
                    <a:pt x="1402" y="267"/>
                    <a:pt x="1802" y="234"/>
                  </a:cubicBezTo>
                  <a:cubicBezTo>
                    <a:pt x="3904" y="1"/>
                    <a:pt x="10408" y="34"/>
                    <a:pt x="11175" y="301"/>
                  </a:cubicBezTo>
                  <a:cubicBezTo>
                    <a:pt x="11609" y="468"/>
                    <a:pt x="11909" y="734"/>
                    <a:pt x="12076" y="1168"/>
                  </a:cubicBezTo>
                  <a:cubicBezTo>
                    <a:pt x="12510" y="2336"/>
                    <a:pt x="12543" y="6539"/>
                    <a:pt x="12009" y="7639"/>
                  </a:cubicBezTo>
                  <a:cubicBezTo>
                    <a:pt x="11876" y="7940"/>
                    <a:pt x="11643" y="8140"/>
                    <a:pt x="11376" y="8306"/>
                  </a:cubicBezTo>
                  <a:cubicBezTo>
                    <a:pt x="10575" y="8740"/>
                    <a:pt x="2503" y="8707"/>
                    <a:pt x="1469" y="8373"/>
                  </a:cubicBezTo>
                  <a:close/>
                  <a:moveTo>
                    <a:pt x="4804" y="6205"/>
                  </a:moveTo>
                  <a:cubicBezTo>
                    <a:pt x="6072" y="5538"/>
                    <a:pt x="7339" y="4871"/>
                    <a:pt x="8607" y="4237"/>
                  </a:cubicBezTo>
                  <a:cubicBezTo>
                    <a:pt x="7339" y="3570"/>
                    <a:pt x="6072" y="2903"/>
                    <a:pt x="4804" y="2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74"/>
          <p:cNvGrpSpPr/>
          <p:nvPr/>
        </p:nvGrpSpPr>
        <p:grpSpPr>
          <a:xfrm>
            <a:off x="5643570" y="2714626"/>
            <a:ext cx="976740" cy="976740"/>
            <a:chOff x="5434085" y="2620012"/>
            <a:chExt cx="976740" cy="976740"/>
          </a:xfrm>
        </p:grpSpPr>
        <p:grpSp>
          <p:nvGrpSpPr>
            <p:cNvPr id="912" name="Google Shape;912;p74"/>
            <p:cNvGrpSpPr/>
            <p:nvPr/>
          </p:nvGrpSpPr>
          <p:grpSpPr>
            <a:xfrm rot="-1028168">
              <a:off x="5531838" y="2717764"/>
              <a:ext cx="781236" cy="781236"/>
              <a:chOff x="5929350" y="2117975"/>
              <a:chExt cx="1214700" cy="1214700"/>
            </a:xfrm>
          </p:grpSpPr>
          <p:sp>
            <p:nvSpPr>
              <p:cNvPr id="913" name="Google Shape;913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5" name="Google Shape;915;p74"/>
            <p:cNvGrpSpPr/>
            <p:nvPr/>
          </p:nvGrpSpPr>
          <p:grpSpPr>
            <a:xfrm rot="-1060437">
              <a:off x="5754993" y="2944046"/>
              <a:ext cx="334924" cy="328659"/>
              <a:chOff x="3010480" y="2816606"/>
              <a:chExt cx="334924" cy="328659"/>
            </a:xfrm>
          </p:grpSpPr>
          <p:sp>
            <p:nvSpPr>
              <p:cNvPr id="916" name="Google Shape;916;p74"/>
              <p:cNvSpPr/>
              <p:nvPr/>
            </p:nvSpPr>
            <p:spPr>
              <a:xfrm>
                <a:off x="3010480" y="2816606"/>
                <a:ext cx="334924" cy="328659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2276" extrusionOk="0">
                    <a:moveTo>
                      <a:pt x="9540" y="2135"/>
                    </a:moveTo>
                    <a:cubicBezTo>
                      <a:pt x="9107" y="2135"/>
                      <a:pt x="8773" y="2469"/>
                      <a:pt x="8773" y="2869"/>
                    </a:cubicBezTo>
                    <a:cubicBezTo>
                      <a:pt x="8773" y="3269"/>
                      <a:pt x="9107" y="3603"/>
                      <a:pt x="9540" y="3603"/>
                    </a:cubicBezTo>
                    <a:cubicBezTo>
                      <a:pt x="9941" y="3603"/>
                      <a:pt x="10274" y="3269"/>
                      <a:pt x="10274" y="2869"/>
                    </a:cubicBezTo>
                    <a:cubicBezTo>
                      <a:pt x="10274" y="2469"/>
                      <a:pt x="9941" y="2135"/>
                      <a:pt x="9540" y="2135"/>
                    </a:cubicBezTo>
                    <a:close/>
                    <a:moveTo>
                      <a:pt x="6271" y="4103"/>
                    </a:moveTo>
                    <a:cubicBezTo>
                      <a:pt x="7372" y="4103"/>
                      <a:pt x="8306" y="5037"/>
                      <a:pt x="8273" y="6171"/>
                    </a:cubicBezTo>
                    <a:cubicBezTo>
                      <a:pt x="8273" y="7253"/>
                      <a:pt x="7371" y="8174"/>
                      <a:pt x="6295" y="8174"/>
                    </a:cubicBezTo>
                    <a:cubicBezTo>
                      <a:pt x="6276" y="8174"/>
                      <a:pt x="6257" y="8173"/>
                      <a:pt x="6238" y="8173"/>
                    </a:cubicBezTo>
                    <a:cubicBezTo>
                      <a:pt x="5104" y="8173"/>
                      <a:pt x="4203" y="7239"/>
                      <a:pt x="4203" y="6138"/>
                    </a:cubicBezTo>
                    <a:cubicBezTo>
                      <a:pt x="4203" y="5004"/>
                      <a:pt x="5137" y="4103"/>
                      <a:pt x="6271" y="4103"/>
                    </a:cubicBezTo>
                    <a:close/>
                    <a:moveTo>
                      <a:pt x="6238" y="3002"/>
                    </a:moveTo>
                    <a:cubicBezTo>
                      <a:pt x="4503" y="3002"/>
                      <a:pt x="3102" y="4403"/>
                      <a:pt x="3102" y="6138"/>
                    </a:cubicBezTo>
                    <a:cubicBezTo>
                      <a:pt x="3102" y="7872"/>
                      <a:pt x="4503" y="9307"/>
                      <a:pt x="6238" y="9307"/>
                    </a:cubicBezTo>
                    <a:cubicBezTo>
                      <a:pt x="7972" y="9307"/>
                      <a:pt x="9407" y="7906"/>
                      <a:pt x="9407" y="6138"/>
                    </a:cubicBezTo>
                    <a:cubicBezTo>
                      <a:pt x="9407" y="4403"/>
                      <a:pt x="8006" y="3002"/>
                      <a:pt x="6238" y="3002"/>
                    </a:cubicBezTo>
                    <a:close/>
                    <a:moveTo>
                      <a:pt x="6121" y="1105"/>
                    </a:moveTo>
                    <a:cubicBezTo>
                      <a:pt x="7440" y="1105"/>
                      <a:pt x="8794" y="1146"/>
                      <a:pt x="9340" y="1234"/>
                    </a:cubicBezTo>
                    <a:cubicBezTo>
                      <a:pt x="10408" y="1401"/>
                      <a:pt x="11075" y="2102"/>
                      <a:pt x="11208" y="3169"/>
                    </a:cubicBezTo>
                    <a:cubicBezTo>
                      <a:pt x="11308" y="4203"/>
                      <a:pt x="11342" y="8139"/>
                      <a:pt x="11175" y="9240"/>
                    </a:cubicBezTo>
                    <a:cubicBezTo>
                      <a:pt x="11008" y="10307"/>
                      <a:pt x="10274" y="10975"/>
                      <a:pt x="9207" y="11075"/>
                    </a:cubicBezTo>
                    <a:cubicBezTo>
                      <a:pt x="8730" y="11122"/>
                      <a:pt x="7479" y="11163"/>
                      <a:pt x="6199" y="11163"/>
                    </a:cubicBezTo>
                    <a:cubicBezTo>
                      <a:pt x="4796" y="11163"/>
                      <a:pt x="3357" y="11114"/>
                      <a:pt x="2869" y="10975"/>
                    </a:cubicBezTo>
                    <a:cubicBezTo>
                      <a:pt x="2002" y="10741"/>
                      <a:pt x="1468" y="10141"/>
                      <a:pt x="1334" y="9240"/>
                    </a:cubicBezTo>
                    <a:cubicBezTo>
                      <a:pt x="1201" y="8406"/>
                      <a:pt x="1168" y="4170"/>
                      <a:pt x="1334" y="3036"/>
                    </a:cubicBezTo>
                    <a:cubicBezTo>
                      <a:pt x="1501" y="1968"/>
                      <a:pt x="2202" y="1334"/>
                      <a:pt x="3269" y="1201"/>
                    </a:cubicBezTo>
                    <a:cubicBezTo>
                      <a:pt x="3789" y="1138"/>
                      <a:pt x="4941" y="1105"/>
                      <a:pt x="6121" y="1105"/>
                    </a:cubicBezTo>
                    <a:close/>
                    <a:moveTo>
                      <a:pt x="5917" y="0"/>
                    </a:moveTo>
                    <a:cubicBezTo>
                      <a:pt x="4728" y="0"/>
                      <a:pt x="3569" y="33"/>
                      <a:pt x="2969" y="134"/>
                    </a:cubicBezTo>
                    <a:cubicBezTo>
                      <a:pt x="1601" y="367"/>
                      <a:pt x="667" y="1168"/>
                      <a:pt x="300" y="2535"/>
                    </a:cubicBezTo>
                    <a:cubicBezTo>
                      <a:pt x="0" y="3569"/>
                      <a:pt x="67" y="8406"/>
                      <a:pt x="234" y="9440"/>
                    </a:cubicBezTo>
                    <a:cubicBezTo>
                      <a:pt x="467" y="10841"/>
                      <a:pt x="1301" y="11742"/>
                      <a:pt x="2702" y="12109"/>
                    </a:cubicBezTo>
                    <a:cubicBezTo>
                      <a:pt x="3186" y="12226"/>
                      <a:pt x="4620" y="12276"/>
                      <a:pt x="6067" y="12276"/>
                    </a:cubicBezTo>
                    <a:cubicBezTo>
                      <a:pt x="7514" y="12276"/>
                      <a:pt x="8973" y="12226"/>
                      <a:pt x="9507" y="12142"/>
                    </a:cubicBezTo>
                    <a:cubicBezTo>
                      <a:pt x="10941" y="11909"/>
                      <a:pt x="11842" y="11108"/>
                      <a:pt x="12209" y="9707"/>
                    </a:cubicBezTo>
                    <a:cubicBezTo>
                      <a:pt x="12509" y="8606"/>
                      <a:pt x="12409" y="4036"/>
                      <a:pt x="12309" y="3069"/>
                    </a:cubicBezTo>
                    <a:cubicBezTo>
                      <a:pt x="12209" y="2268"/>
                      <a:pt x="11909" y="1568"/>
                      <a:pt x="11308" y="1001"/>
                    </a:cubicBezTo>
                    <a:cubicBezTo>
                      <a:pt x="10674" y="367"/>
                      <a:pt x="9907" y="100"/>
                      <a:pt x="9040" y="67"/>
                    </a:cubicBezTo>
                    <a:cubicBezTo>
                      <a:pt x="8323" y="33"/>
                      <a:pt x="7105" y="0"/>
                      <a:pt x="5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4"/>
              <p:cNvSpPr/>
              <p:nvPr/>
            </p:nvSpPr>
            <p:spPr>
              <a:xfrm>
                <a:off x="3010480" y="2816606"/>
                <a:ext cx="334924" cy="328659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2276" extrusionOk="0">
                    <a:moveTo>
                      <a:pt x="9540" y="2135"/>
                    </a:moveTo>
                    <a:cubicBezTo>
                      <a:pt x="9107" y="2135"/>
                      <a:pt x="8773" y="2469"/>
                      <a:pt x="8773" y="2869"/>
                    </a:cubicBezTo>
                    <a:cubicBezTo>
                      <a:pt x="8773" y="3269"/>
                      <a:pt x="9107" y="3603"/>
                      <a:pt x="9540" y="3603"/>
                    </a:cubicBezTo>
                    <a:cubicBezTo>
                      <a:pt x="9941" y="3603"/>
                      <a:pt x="10274" y="3269"/>
                      <a:pt x="10274" y="2869"/>
                    </a:cubicBezTo>
                    <a:cubicBezTo>
                      <a:pt x="10274" y="2469"/>
                      <a:pt x="9941" y="2135"/>
                      <a:pt x="9540" y="2135"/>
                    </a:cubicBezTo>
                    <a:close/>
                    <a:moveTo>
                      <a:pt x="6271" y="4103"/>
                    </a:moveTo>
                    <a:cubicBezTo>
                      <a:pt x="7372" y="4103"/>
                      <a:pt x="8306" y="5037"/>
                      <a:pt x="8273" y="6171"/>
                    </a:cubicBezTo>
                    <a:cubicBezTo>
                      <a:pt x="8273" y="7253"/>
                      <a:pt x="7371" y="8174"/>
                      <a:pt x="6295" y="8174"/>
                    </a:cubicBezTo>
                    <a:cubicBezTo>
                      <a:pt x="6276" y="8174"/>
                      <a:pt x="6257" y="8173"/>
                      <a:pt x="6238" y="8173"/>
                    </a:cubicBezTo>
                    <a:cubicBezTo>
                      <a:pt x="5104" y="8173"/>
                      <a:pt x="4203" y="7239"/>
                      <a:pt x="4203" y="6138"/>
                    </a:cubicBezTo>
                    <a:cubicBezTo>
                      <a:pt x="4203" y="5004"/>
                      <a:pt x="5137" y="4103"/>
                      <a:pt x="6271" y="4103"/>
                    </a:cubicBezTo>
                    <a:close/>
                    <a:moveTo>
                      <a:pt x="6238" y="3002"/>
                    </a:moveTo>
                    <a:cubicBezTo>
                      <a:pt x="4503" y="3002"/>
                      <a:pt x="3102" y="4403"/>
                      <a:pt x="3102" y="6138"/>
                    </a:cubicBezTo>
                    <a:cubicBezTo>
                      <a:pt x="3102" y="7872"/>
                      <a:pt x="4503" y="9307"/>
                      <a:pt x="6238" y="9307"/>
                    </a:cubicBezTo>
                    <a:cubicBezTo>
                      <a:pt x="7972" y="9307"/>
                      <a:pt x="9407" y="7906"/>
                      <a:pt x="9407" y="6138"/>
                    </a:cubicBezTo>
                    <a:cubicBezTo>
                      <a:pt x="9407" y="4403"/>
                      <a:pt x="8006" y="3002"/>
                      <a:pt x="6238" y="3002"/>
                    </a:cubicBezTo>
                    <a:close/>
                    <a:moveTo>
                      <a:pt x="6121" y="1105"/>
                    </a:moveTo>
                    <a:cubicBezTo>
                      <a:pt x="7440" y="1105"/>
                      <a:pt x="8794" y="1146"/>
                      <a:pt x="9340" y="1234"/>
                    </a:cubicBezTo>
                    <a:cubicBezTo>
                      <a:pt x="10408" y="1401"/>
                      <a:pt x="11075" y="2102"/>
                      <a:pt x="11208" y="3169"/>
                    </a:cubicBezTo>
                    <a:cubicBezTo>
                      <a:pt x="11308" y="4203"/>
                      <a:pt x="11342" y="8139"/>
                      <a:pt x="11175" y="9240"/>
                    </a:cubicBezTo>
                    <a:cubicBezTo>
                      <a:pt x="11008" y="10307"/>
                      <a:pt x="10274" y="10975"/>
                      <a:pt x="9207" y="11075"/>
                    </a:cubicBezTo>
                    <a:cubicBezTo>
                      <a:pt x="8730" y="11122"/>
                      <a:pt x="7479" y="11163"/>
                      <a:pt x="6199" y="11163"/>
                    </a:cubicBezTo>
                    <a:cubicBezTo>
                      <a:pt x="4796" y="11163"/>
                      <a:pt x="3357" y="11114"/>
                      <a:pt x="2869" y="10975"/>
                    </a:cubicBezTo>
                    <a:cubicBezTo>
                      <a:pt x="2002" y="10741"/>
                      <a:pt x="1468" y="10141"/>
                      <a:pt x="1334" y="9240"/>
                    </a:cubicBezTo>
                    <a:cubicBezTo>
                      <a:pt x="1201" y="8406"/>
                      <a:pt x="1168" y="4170"/>
                      <a:pt x="1334" y="3036"/>
                    </a:cubicBezTo>
                    <a:cubicBezTo>
                      <a:pt x="1501" y="1968"/>
                      <a:pt x="2202" y="1334"/>
                      <a:pt x="3269" y="1201"/>
                    </a:cubicBezTo>
                    <a:cubicBezTo>
                      <a:pt x="3789" y="1138"/>
                      <a:pt x="4941" y="1105"/>
                      <a:pt x="6121" y="1105"/>
                    </a:cubicBezTo>
                    <a:close/>
                    <a:moveTo>
                      <a:pt x="5917" y="0"/>
                    </a:moveTo>
                    <a:cubicBezTo>
                      <a:pt x="4728" y="0"/>
                      <a:pt x="3569" y="33"/>
                      <a:pt x="2969" y="134"/>
                    </a:cubicBezTo>
                    <a:cubicBezTo>
                      <a:pt x="1601" y="367"/>
                      <a:pt x="667" y="1168"/>
                      <a:pt x="300" y="2535"/>
                    </a:cubicBezTo>
                    <a:cubicBezTo>
                      <a:pt x="0" y="3569"/>
                      <a:pt x="67" y="8406"/>
                      <a:pt x="234" y="9440"/>
                    </a:cubicBezTo>
                    <a:cubicBezTo>
                      <a:pt x="467" y="10841"/>
                      <a:pt x="1301" y="11742"/>
                      <a:pt x="2702" y="12109"/>
                    </a:cubicBezTo>
                    <a:cubicBezTo>
                      <a:pt x="3186" y="12226"/>
                      <a:pt x="4620" y="12276"/>
                      <a:pt x="6067" y="12276"/>
                    </a:cubicBezTo>
                    <a:cubicBezTo>
                      <a:pt x="7514" y="12276"/>
                      <a:pt x="8973" y="12226"/>
                      <a:pt x="9507" y="12142"/>
                    </a:cubicBezTo>
                    <a:cubicBezTo>
                      <a:pt x="10941" y="11909"/>
                      <a:pt x="11842" y="11108"/>
                      <a:pt x="12209" y="9707"/>
                    </a:cubicBezTo>
                    <a:cubicBezTo>
                      <a:pt x="12509" y="8606"/>
                      <a:pt x="12409" y="4036"/>
                      <a:pt x="12309" y="3069"/>
                    </a:cubicBezTo>
                    <a:cubicBezTo>
                      <a:pt x="12209" y="2268"/>
                      <a:pt x="11909" y="1568"/>
                      <a:pt x="11308" y="1001"/>
                    </a:cubicBezTo>
                    <a:cubicBezTo>
                      <a:pt x="10674" y="367"/>
                      <a:pt x="9907" y="100"/>
                      <a:pt x="9040" y="67"/>
                    </a:cubicBezTo>
                    <a:cubicBezTo>
                      <a:pt x="8323" y="33"/>
                      <a:pt x="7105" y="0"/>
                      <a:pt x="5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8" name="Google Shape;918;p74"/>
          <p:cNvGrpSpPr/>
          <p:nvPr/>
        </p:nvGrpSpPr>
        <p:grpSpPr>
          <a:xfrm>
            <a:off x="5500694" y="1571618"/>
            <a:ext cx="976740" cy="976740"/>
            <a:chOff x="6306885" y="1710412"/>
            <a:chExt cx="976740" cy="976740"/>
          </a:xfrm>
        </p:grpSpPr>
        <p:grpSp>
          <p:nvGrpSpPr>
            <p:cNvPr id="919" name="Google Shape;919;p74"/>
            <p:cNvGrpSpPr/>
            <p:nvPr/>
          </p:nvGrpSpPr>
          <p:grpSpPr>
            <a:xfrm rot="-1028168">
              <a:off x="6404638" y="1808164"/>
              <a:ext cx="781236" cy="781236"/>
              <a:chOff x="5929350" y="2117975"/>
              <a:chExt cx="1214700" cy="1214700"/>
            </a:xfrm>
          </p:grpSpPr>
          <p:sp>
            <p:nvSpPr>
              <p:cNvPr id="920" name="Google Shape;920;p74"/>
              <p:cNvSpPr/>
              <p:nvPr/>
            </p:nvSpPr>
            <p:spPr>
              <a:xfrm>
                <a:off x="5929350" y="2117975"/>
                <a:ext cx="1214700" cy="12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74"/>
              <p:cNvSpPr/>
              <p:nvPr/>
            </p:nvSpPr>
            <p:spPr>
              <a:xfrm>
                <a:off x="5995807" y="2184442"/>
                <a:ext cx="1081800" cy="1081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157163" dist="76200" dir="5280000" algn="bl" rotWithShape="0">
                  <a:schemeClr val="dk1">
                    <a:alpha val="52999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2" name="Google Shape;922;p74"/>
            <p:cNvSpPr/>
            <p:nvPr/>
          </p:nvSpPr>
          <p:spPr>
            <a:xfrm rot="806747">
              <a:off x="6617531" y="2052301"/>
              <a:ext cx="355442" cy="292931"/>
            </a:xfrm>
            <a:custGeom>
              <a:avLst/>
              <a:gdLst/>
              <a:ahLst/>
              <a:cxnLst/>
              <a:rect l="l" t="t" r="r" b="b"/>
              <a:pathLst>
                <a:path w="13277" h="10942" extrusionOk="0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satark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85786" y="2000246"/>
            <a:ext cx="3714776" cy="2071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3571868" y="1357304"/>
            <a:ext cx="1974600" cy="93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ctrTitle" idx="2"/>
          </p:nvPr>
        </p:nvSpPr>
        <p:spPr>
          <a:xfrm>
            <a:off x="1357290" y="2571750"/>
            <a:ext cx="6558600" cy="9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/>
              <a:t>Introduction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5"/>
          <p:cNvSpPr txBox="1">
            <a:spLocks noGrp="1"/>
          </p:cNvSpPr>
          <p:nvPr>
            <p:ph type="subTitle" idx="1"/>
          </p:nvPr>
        </p:nvSpPr>
        <p:spPr>
          <a:xfrm>
            <a:off x="500034" y="1714494"/>
            <a:ext cx="8143932" cy="2889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400" u="sng" dirty="0">
                <a:solidFill>
                  <a:schemeClr val="tx2"/>
                </a:solidFill>
              </a:rPr>
              <a:t>Definition</a:t>
            </a:r>
            <a:r>
              <a:rPr lang="en" sz="2400" dirty="0">
                <a:solidFill>
                  <a:schemeClr val="tx2"/>
                </a:solidFill>
              </a:rPr>
              <a:t> - </a:t>
            </a:r>
            <a:r>
              <a:rPr lang="en-US" sz="2400" b="1" dirty="0"/>
              <a:t>Crime</a:t>
            </a:r>
            <a:r>
              <a:rPr lang="en-US" sz="2400" dirty="0"/>
              <a:t>, the intentional commission of an </a:t>
            </a:r>
            <a:r>
              <a:rPr lang="en-US" sz="2400" dirty="0">
                <a:solidFill>
                  <a:schemeClr val="bg2"/>
                </a:solidFill>
              </a:rPr>
              <a:t>act</a:t>
            </a:r>
            <a:r>
              <a:rPr lang="en-US" sz="2400" dirty="0"/>
              <a:t> usually deemed </a:t>
            </a:r>
            <a:r>
              <a:rPr lang="en-US" sz="2400" dirty="0">
                <a:solidFill>
                  <a:schemeClr val="bg2"/>
                </a:solidFill>
              </a:rPr>
              <a:t>socially harmful </a:t>
            </a:r>
            <a:r>
              <a:rPr lang="en-US" sz="2400" dirty="0"/>
              <a:t>or </a:t>
            </a:r>
            <a:r>
              <a:rPr lang="en-US" sz="2400" dirty="0">
                <a:solidFill>
                  <a:schemeClr val="bg2"/>
                </a:solidFill>
              </a:rPr>
              <a:t>dangerous</a:t>
            </a:r>
            <a:r>
              <a:rPr lang="en-US" sz="2400" dirty="0"/>
              <a:t> and specifically defined, prohibited and punishable under criminal law.</a:t>
            </a:r>
          </a:p>
          <a:p>
            <a:pPr marL="0" lvl="0" indent="0"/>
            <a:endParaRPr lang="en-IN" sz="2400" dirty="0">
              <a:solidFill>
                <a:schemeClr val="tx2"/>
              </a:solidFill>
            </a:endParaRPr>
          </a:p>
          <a:p>
            <a:pPr marL="0" indent="0"/>
            <a:r>
              <a:rPr lang="en" sz="2400" dirty="0"/>
              <a:t>Crime in layman terms is an </a:t>
            </a:r>
            <a:r>
              <a:rPr lang="en" sz="2400" dirty="0">
                <a:solidFill>
                  <a:schemeClr val="bg2"/>
                </a:solidFill>
              </a:rPr>
              <a:t>offence</a:t>
            </a:r>
            <a:r>
              <a:rPr lang="en" sz="2400" dirty="0"/>
              <a:t> that harms someone in a physical or mental sense or against the</a:t>
            </a:r>
            <a:r>
              <a:rPr lang="en" sz="2400" dirty="0">
                <a:solidFill>
                  <a:schemeClr val="bg2"/>
                </a:solidFill>
              </a:rPr>
              <a:t> rules </a:t>
            </a:r>
            <a:r>
              <a:rPr lang="en" sz="2400" dirty="0"/>
              <a:t>and </a:t>
            </a:r>
            <a:r>
              <a:rPr lang="en" sz="2400" dirty="0">
                <a:solidFill>
                  <a:schemeClr val="bg2"/>
                </a:solidFill>
              </a:rPr>
              <a:t>regulation</a:t>
            </a:r>
            <a:r>
              <a:rPr lang="en" sz="2400" dirty="0"/>
              <a:t> set by the authority of the country.</a:t>
            </a:r>
          </a:p>
          <a:p>
            <a:pPr marL="0" lvl="0" indent="0"/>
            <a:endParaRPr lang="en" sz="2400" dirty="0">
              <a:solidFill>
                <a:schemeClr val="tx2"/>
              </a:solidFill>
            </a:endParaRPr>
          </a:p>
        </p:txBody>
      </p:sp>
      <p:sp>
        <p:nvSpPr>
          <p:cNvPr id="411" name="Google Shape;411;p45"/>
          <p:cNvSpPr txBox="1">
            <a:spLocks noGrp="1"/>
          </p:cNvSpPr>
          <p:nvPr>
            <p:ph type="ctrTitle"/>
          </p:nvPr>
        </p:nvSpPr>
        <p:spPr>
          <a:xfrm>
            <a:off x="1857356" y="285734"/>
            <a:ext cx="54372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What is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Crime ?</a:t>
            </a:r>
            <a:endParaRPr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>
            <a:spLocks noGrp="1"/>
          </p:cNvSpPr>
          <p:nvPr>
            <p:ph type="ctrTitle"/>
          </p:nvPr>
        </p:nvSpPr>
        <p:spPr>
          <a:xfrm>
            <a:off x="285720" y="285734"/>
            <a:ext cx="4283400" cy="642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Type </a:t>
            </a:r>
            <a:r>
              <a:rPr lang="en" dirty="0">
                <a:solidFill>
                  <a:schemeClr val="bg1"/>
                </a:solidFill>
              </a:rPr>
              <a:t>of</a:t>
            </a:r>
            <a:r>
              <a:rPr lang="en" dirty="0">
                <a:solidFill>
                  <a:schemeClr val="tx2"/>
                </a:solidFill>
              </a:rPr>
              <a:t> crimes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16" name="Google Shape;416;p46"/>
          <p:cNvSpPr txBox="1">
            <a:spLocks noGrp="1"/>
          </p:cNvSpPr>
          <p:nvPr>
            <p:ph type="body" idx="1"/>
          </p:nvPr>
        </p:nvSpPr>
        <p:spPr>
          <a:xfrm>
            <a:off x="214282" y="1428742"/>
            <a:ext cx="5715040" cy="4000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>
              <a:buNone/>
            </a:pPr>
            <a:r>
              <a:rPr lang="en-US" sz="3200" dirty="0">
                <a:solidFill>
                  <a:schemeClr val="bg2"/>
                </a:solidFill>
              </a:rPr>
              <a:t>1) </a:t>
            </a:r>
            <a:r>
              <a:rPr lang="en-US" sz="3200" dirty="0"/>
              <a:t>Violent crime</a:t>
            </a:r>
          </a:p>
          <a:p>
            <a:pPr marL="514350" lvl="0" indent="-514350">
              <a:buNone/>
            </a:pPr>
            <a:r>
              <a:rPr lang="en-US" sz="3200" dirty="0">
                <a:solidFill>
                  <a:schemeClr val="bg2"/>
                </a:solidFill>
              </a:rPr>
              <a:t>2) </a:t>
            </a:r>
            <a:r>
              <a:rPr lang="en-US" sz="3200" dirty="0"/>
              <a:t>Property crime</a:t>
            </a:r>
          </a:p>
          <a:p>
            <a:pPr marL="342900" lvl="0" indent="-342900">
              <a:buNone/>
            </a:pPr>
            <a:r>
              <a:rPr lang="en-US" sz="3200" dirty="0">
                <a:solidFill>
                  <a:schemeClr val="bg2"/>
                </a:solidFill>
              </a:rPr>
              <a:t>3) </a:t>
            </a:r>
            <a:r>
              <a:rPr lang="en-US" sz="3200" dirty="0"/>
              <a:t>White-collar crime</a:t>
            </a:r>
          </a:p>
          <a:p>
            <a:pPr marL="342900" lvl="0" indent="-342900">
              <a:buNone/>
            </a:pPr>
            <a:r>
              <a:rPr lang="en-US" sz="3200" dirty="0">
                <a:solidFill>
                  <a:schemeClr val="bg2"/>
                </a:solidFill>
              </a:rPr>
              <a:t>4) </a:t>
            </a:r>
            <a:r>
              <a:rPr lang="en-US" sz="3200" dirty="0"/>
              <a:t>Organized crime</a:t>
            </a:r>
          </a:p>
          <a:p>
            <a:pPr marL="342900" lvl="0" indent="-342900">
              <a:buNone/>
            </a:pPr>
            <a:r>
              <a:rPr lang="en-US" sz="3200" dirty="0">
                <a:solidFill>
                  <a:schemeClr val="bg2"/>
                </a:solidFill>
              </a:rPr>
              <a:t>5) </a:t>
            </a:r>
            <a:r>
              <a:rPr lang="en-US" sz="3200" dirty="0"/>
              <a:t>Consensual or victimless crime</a:t>
            </a:r>
            <a:endParaRPr sz="3200" dirty="0"/>
          </a:p>
        </p:txBody>
      </p:sp>
      <p:pic>
        <p:nvPicPr>
          <p:cNvPr id="418" name="Google Shape;418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367" t="-4078" r="28383" b="-3540"/>
          <a:stretch/>
        </p:blipFill>
        <p:spPr>
          <a:xfrm rot="-390488">
            <a:off x="5388832" y="413320"/>
            <a:ext cx="3793061" cy="4544562"/>
          </a:xfrm>
          <a:prstGeom prst="rect">
            <a:avLst/>
          </a:prstGeom>
        </p:spPr>
      </p:pic>
      <p:pic>
        <p:nvPicPr>
          <p:cNvPr id="419" name="Google Shape;4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03545">
            <a:off x="2653255" y="1288658"/>
            <a:ext cx="12356028" cy="95247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20" name="Google Shape;4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16562">
            <a:off x="1314277" y="556563"/>
            <a:ext cx="12272241" cy="946011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  <p:pic>
        <p:nvPicPr>
          <p:cNvPr id="421" name="Google Shape;42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54221" flipH="1">
            <a:off x="765284" y="4648465"/>
            <a:ext cx="12197165" cy="940226"/>
          </a:xfrm>
          <a:prstGeom prst="rect">
            <a:avLst/>
          </a:prstGeom>
          <a:noFill/>
          <a:ln>
            <a:noFill/>
          </a:ln>
          <a:effectLst>
            <a:outerShdw blurRad="214313" dist="171450" dir="5400000" algn="bl" rotWithShape="0">
              <a:srgbClr val="191919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>
            <a:spLocks noGrp="1"/>
          </p:cNvSpPr>
          <p:nvPr>
            <p:ph type="ctrTitle"/>
          </p:nvPr>
        </p:nvSpPr>
        <p:spPr>
          <a:xfrm>
            <a:off x="2500298" y="142858"/>
            <a:ext cx="40740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Causes of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tx2"/>
                </a:solidFill>
              </a:rPr>
              <a:t>Crime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427" name="Google Shape;427;p47"/>
          <p:cNvSpPr txBox="1">
            <a:spLocks noGrp="1"/>
          </p:cNvSpPr>
          <p:nvPr>
            <p:ph type="subTitle" idx="1"/>
          </p:nvPr>
        </p:nvSpPr>
        <p:spPr>
          <a:xfrm>
            <a:off x="714348" y="1928808"/>
            <a:ext cx="6786610" cy="350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endParaRPr lang="en-US" dirty="0">
              <a:hlinkClick r:id="rId3" tooltip="Poverty"/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1)  </a:t>
            </a:r>
            <a:r>
              <a:rPr lang="en-US" sz="2400" dirty="0">
                <a:latin typeface="Darker Grotesque" charset="0"/>
              </a:rPr>
              <a:t>Poverty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400" dirty="0">
                <a:solidFill>
                  <a:schemeClr val="accent1"/>
                </a:solidFill>
                <a:latin typeface="Darker Grotesque" charset="0"/>
              </a:rPr>
              <a:t>Peer</a:t>
            </a:r>
            <a:r>
              <a:rPr lang="en-US" sz="2400" dirty="0">
                <a:latin typeface="Darker Grotesque" charset="0"/>
              </a:rPr>
              <a:t> pressure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400" dirty="0">
                <a:latin typeface="Darker Grotesque" charset="0"/>
              </a:rPr>
              <a:t>Drugs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400" dirty="0">
                <a:latin typeface="Darker Grotesque" charset="0"/>
              </a:rPr>
              <a:t>Politics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5) </a:t>
            </a:r>
            <a:r>
              <a:rPr lang="en-US" sz="2400" dirty="0">
                <a:latin typeface="Darker Grotesque" charset="0"/>
              </a:rPr>
              <a:t>Religion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400" dirty="0">
                <a:latin typeface="Darker Grotesque" charset="0"/>
              </a:rPr>
              <a:t>Background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400" dirty="0">
                <a:latin typeface="Darker Grotesque" charset="0"/>
              </a:rPr>
              <a:t>Society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400" dirty="0">
                <a:latin typeface="Darker Grotesque" charset="0"/>
              </a:rPr>
              <a:t>Unemployment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9) </a:t>
            </a:r>
            <a:r>
              <a:rPr lang="en-US" sz="2400" dirty="0">
                <a:latin typeface="Darker Grotesque" charset="0"/>
              </a:rPr>
              <a:t>Unequal rights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10) </a:t>
            </a:r>
            <a:r>
              <a:rPr lang="en-US" sz="2400" dirty="0">
                <a:latin typeface="Darker Grotesque" charset="0"/>
              </a:rPr>
              <a:t>Unfair system</a:t>
            </a:r>
            <a:endParaRPr lang="en-US" sz="1800" dirty="0">
              <a:latin typeface="Darker Grotesque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0" name="TextBox 19"/>
          <p:cNvSpPr txBox="1"/>
          <p:nvPr/>
        </p:nvSpPr>
        <p:spPr>
          <a:xfrm>
            <a:off x="5643570" y="1714494"/>
            <a:ext cx="3286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i="1" dirty="0">
                <a:solidFill>
                  <a:schemeClr val="bg1">
                    <a:lumMod val="95000"/>
                  </a:schemeClr>
                </a:solidFill>
                <a:latin typeface="Darker Grotesque" charset="0"/>
                <a:cs typeface="Rubik Black" charset="-79"/>
              </a:rPr>
              <a:t>“Poverty is the mother of crime”</a:t>
            </a:r>
          </a:p>
          <a:p>
            <a:r>
              <a:rPr lang="en-IN" sz="2000" dirty="0">
                <a:solidFill>
                  <a:schemeClr val="tx2"/>
                </a:solidFill>
                <a:latin typeface="Darker Grotesque" charset="0"/>
                <a:cs typeface="Rubik Black" charset="-79"/>
              </a:rPr>
              <a:t>By – Marcus Aurelius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"/>
          <p:cNvSpPr txBox="1">
            <a:spLocks noGrp="1"/>
          </p:cNvSpPr>
          <p:nvPr>
            <p:ph type="ctrTitle"/>
          </p:nvPr>
        </p:nvSpPr>
        <p:spPr>
          <a:xfrm>
            <a:off x="2214546" y="214296"/>
            <a:ext cx="46989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IN" dirty="0">
                <a:solidFill>
                  <a:schemeClr val="tx2"/>
                </a:solidFill>
              </a:rPr>
              <a:t>Affects</a:t>
            </a:r>
            <a:endParaRPr>
              <a:solidFill>
                <a:schemeClr val="tx2"/>
              </a:solidFill>
            </a:endParaRPr>
          </a:p>
        </p:txBody>
      </p:sp>
      <p:sp>
        <p:nvSpPr>
          <p:cNvPr id="26" name="Subtitle 25"/>
          <p:cNvSpPr>
            <a:spLocks noGrp="1"/>
          </p:cNvSpPr>
          <p:nvPr>
            <p:ph type="subTitle" idx="1"/>
          </p:nvPr>
        </p:nvSpPr>
        <p:spPr>
          <a:xfrm>
            <a:off x="571472" y="1000114"/>
            <a:ext cx="8001056" cy="3929090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1)  </a:t>
            </a:r>
            <a:r>
              <a:rPr lang="en-US" sz="2400" dirty="0">
                <a:latin typeface="Darker Grotesque" charset="0"/>
              </a:rPr>
              <a:t>Loss of property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2) </a:t>
            </a:r>
            <a:r>
              <a:rPr lang="en-US" sz="2400" dirty="0">
                <a:solidFill>
                  <a:schemeClr val="accent1"/>
                </a:solidFill>
                <a:latin typeface="Darker Grotesque" charset="0"/>
              </a:rPr>
              <a:t>Loss of life</a:t>
            </a:r>
            <a:endParaRPr lang="en-US" sz="2400" dirty="0">
              <a:latin typeface="Darker Grotesque" charset="0"/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3)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Loss of resources</a:t>
            </a:r>
            <a:endParaRPr lang="en-US" sz="2400" dirty="0">
              <a:latin typeface="Darker Grotesque" charset="0"/>
            </a:endParaRP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4)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Loss of time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5)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Spreading of hate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6)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Breaks morals and ethics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7)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Affects relations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8)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Affects reputation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9)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Encourages more crime</a:t>
            </a:r>
          </a:p>
          <a:p>
            <a:pPr algn="l"/>
            <a:r>
              <a:rPr lang="en-US" sz="2400" dirty="0">
                <a:solidFill>
                  <a:schemeClr val="bg2"/>
                </a:solidFill>
                <a:latin typeface="Darker Grotesque" charset="0"/>
              </a:rPr>
              <a:t>10) </a:t>
            </a:r>
            <a:r>
              <a:rPr lang="en-US" sz="2400" dirty="0">
                <a:solidFill>
                  <a:schemeClr val="bg1"/>
                </a:solidFill>
                <a:latin typeface="Darker Grotesque" charset="0"/>
              </a:rPr>
              <a:t>Wastes money</a:t>
            </a:r>
            <a:endParaRPr lang="en-US" sz="1800" dirty="0">
              <a:solidFill>
                <a:schemeClr val="bg1"/>
              </a:solidFill>
              <a:latin typeface="Darker Grotesque" charset="0"/>
            </a:endParaRPr>
          </a:p>
          <a:p>
            <a:pPr marL="482600" indent="-342900" algn="l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72198" y="1428742"/>
            <a:ext cx="278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dirty="0">
                <a:solidFill>
                  <a:schemeClr val="bg1">
                    <a:lumMod val="95000"/>
                  </a:schemeClr>
                </a:solidFill>
                <a:latin typeface="Darker Grotesque" charset="0"/>
              </a:rPr>
              <a:t>“if you do the crime ,</a:t>
            </a:r>
          </a:p>
          <a:p>
            <a:r>
              <a:rPr lang="en-IN" sz="1800" i="1" dirty="0">
                <a:solidFill>
                  <a:schemeClr val="bg1">
                    <a:lumMod val="95000"/>
                  </a:schemeClr>
                </a:solidFill>
                <a:latin typeface="Darker Grotesque" charset="0"/>
              </a:rPr>
              <a:t>be prepared to do the time”</a:t>
            </a:r>
            <a:endParaRPr lang="en-IN" sz="1800" dirty="0">
              <a:solidFill>
                <a:schemeClr val="bg1">
                  <a:lumMod val="95000"/>
                </a:schemeClr>
              </a:solidFill>
              <a:latin typeface="Darker Grotesque" charset="0"/>
            </a:endParaRPr>
          </a:p>
          <a:p>
            <a:r>
              <a:rPr lang="en-IN" sz="1800" dirty="0">
                <a:solidFill>
                  <a:schemeClr val="tx2"/>
                </a:solidFill>
                <a:latin typeface="Darker Grotesque" charset="0"/>
              </a:rPr>
              <a:t>By- Jake Knotts</a:t>
            </a:r>
            <a:endParaRPr lang="en-US" sz="1800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14546" y="214296"/>
            <a:ext cx="4698900" cy="603615"/>
          </a:xfrm>
        </p:spPr>
        <p:txBody>
          <a:bodyPr/>
          <a:lstStyle/>
          <a:p>
            <a:r>
              <a:rPr lang="en-IN" dirty="0"/>
              <a:t>Punishments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7158" y="1357304"/>
            <a:ext cx="51435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tx2"/>
                </a:solidFill>
                <a:latin typeface="Darker Grotesque" charset="0"/>
              </a:rPr>
              <a:t>Punishment under section 53 ,IPC:-</a:t>
            </a:r>
          </a:p>
          <a:p>
            <a:endParaRPr lang="en-US" sz="2800" dirty="0">
              <a:solidFill>
                <a:schemeClr val="bg1">
                  <a:lumMod val="95000"/>
                </a:schemeClr>
              </a:solidFill>
              <a:latin typeface="Darker Grotesque" charset="0"/>
            </a:endParaRP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1)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Death punishment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2)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Imprisonment for life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3)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Imprisonment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4)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Forfeiture of property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5)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Fine under IPC   </a:t>
            </a:r>
          </a:p>
          <a:p>
            <a:pPr marL="342900" indent="-342900"/>
            <a:r>
              <a:rPr lang="en-IN" sz="2000" dirty="0">
                <a:solidFill>
                  <a:schemeClr val="bg2"/>
                </a:solidFill>
                <a:latin typeface="Darker Grotesque" charset="0"/>
              </a:rPr>
              <a:t>6)   </a:t>
            </a:r>
            <a:r>
              <a:rPr lang="en-IN" sz="2000" dirty="0">
                <a:solidFill>
                  <a:schemeClr val="accent1"/>
                </a:solidFill>
                <a:latin typeface="Darker Grotesque" charset="0"/>
              </a:rPr>
              <a:t>Solitary confinement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72132" y="1643056"/>
            <a:ext cx="3429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>
                <a:solidFill>
                  <a:schemeClr val="accent1"/>
                </a:solidFill>
              </a:rPr>
              <a:t>“</a:t>
            </a:r>
            <a:r>
              <a:rPr lang="en-IN" sz="1800" i="1" dirty="0">
                <a:solidFill>
                  <a:schemeClr val="accent1"/>
                </a:solidFill>
                <a:latin typeface="Darker Grotesque" charset="0"/>
              </a:rPr>
              <a:t>Punishment is not for revenge but to lessen the crime and reform the criminal”</a:t>
            </a:r>
          </a:p>
          <a:p>
            <a:r>
              <a:rPr lang="en-IN" sz="1800" dirty="0">
                <a:solidFill>
                  <a:schemeClr val="tx2"/>
                </a:solidFill>
                <a:latin typeface="Darker Grotesque" charset="0"/>
              </a:rPr>
              <a:t>By- Elizabeth Fry</a:t>
            </a:r>
            <a:endParaRPr lang="en-US" sz="1800" dirty="0">
              <a:solidFill>
                <a:schemeClr val="tx2"/>
              </a:solidFill>
              <a:latin typeface="Darker Grotesque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rning Yellow Tape Crime Scene Investigation for College by Slidesgo">
  <a:themeElements>
    <a:clrScheme name="Simple Light">
      <a:dk1>
        <a:srgbClr val="252525"/>
      </a:dk1>
      <a:lt1>
        <a:srgbClr val="FFFFFF"/>
      </a:lt1>
      <a:dk2>
        <a:srgbClr val="E94003"/>
      </a:dk2>
      <a:lt2>
        <a:srgbClr val="FDE3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Words>1536</Words>
  <Application>Microsoft Office PowerPoint</Application>
  <PresentationFormat>On-screen Show (16:9)</PresentationFormat>
  <Paragraphs>220</Paragraphs>
  <Slides>36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Darker Grotesque SemiBold</vt:lpstr>
      <vt:lpstr>Darker Grotesque</vt:lpstr>
      <vt:lpstr>Arial</vt:lpstr>
      <vt:lpstr>Nunito Light</vt:lpstr>
      <vt:lpstr>Rubik Black</vt:lpstr>
      <vt:lpstr>Rubik Distressed</vt:lpstr>
      <vt:lpstr>Darker Grotesque Black</vt:lpstr>
      <vt:lpstr>Warning Yellow Tape Crime Scene Investigation for College by Slidesgo</vt:lpstr>
      <vt:lpstr>CrimeInsight :             A Database Approach to        Crime Analysis</vt:lpstr>
      <vt:lpstr>Aim</vt:lpstr>
      <vt:lpstr>Table of Contents</vt:lpstr>
      <vt:lpstr>01</vt:lpstr>
      <vt:lpstr>What is  Crime ?</vt:lpstr>
      <vt:lpstr>Type of crimes</vt:lpstr>
      <vt:lpstr>Causes of  Crime</vt:lpstr>
      <vt:lpstr>Affects</vt:lpstr>
      <vt:lpstr>Punishments</vt:lpstr>
      <vt:lpstr>02</vt:lpstr>
      <vt:lpstr>Crimes  analysed</vt:lpstr>
      <vt:lpstr>Data  Cleaning</vt:lpstr>
      <vt:lpstr>On to the  Dashboard</vt:lpstr>
      <vt:lpstr>PowerPoint Presentation</vt:lpstr>
      <vt:lpstr>03</vt:lpstr>
      <vt:lpstr>Concepts  used :-</vt:lpstr>
      <vt:lpstr>Sql/Plsql   Concepts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snippets of Plsql</vt:lpstr>
      <vt:lpstr>04</vt:lpstr>
      <vt:lpstr>18,99,467</vt:lpstr>
      <vt:lpstr> </vt:lpstr>
      <vt:lpstr>PowerPoint Presentation</vt:lpstr>
      <vt:lpstr>File of Crimes (Max)</vt:lpstr>
      <vt:lpstr>Crime Prevention</vt:lpstr>
      <vt:lpstr>Measures taken by the government</vt:lpstr>
      <vt:lpstr>Resources / Software used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WARNING YELLOW TAPE CRIME SCENE INVESTIGATION  FOR COLLEGE</dc:title>
  <dc:creator>ANURAG K VIG</dc:creator>
  <cp:lastModifiedBy>Aditya Pathania</cp:lastModifiedBy>
  <cp:revision>145</cp:revision>
  <dcterms:modified xsi:type="dcterms:W3CDTF">2025-10-23T16:56:04Z</dcterms:modified>
</cp:coreProperties>
</file>